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8" r:id="rId3"/>
    <p:sldId id="26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A4B678-5122-46DB-893C-FC47E8832690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AABC40-FD03-4AEE-8135-4C67E2A661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ABC40-FD03-4AEE-8135-4C67E2A6618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460-8AF4-4FC3-9593-46F3493E3638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5F62AB1-AD90-45E2-8C58-BA45A99C11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460-8AF4-4FC3-9593-46F3493E3638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62AB1-AD90-45E2-8C58-BA45A99C1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460-8AF4-4FC3-9593-46F3493E3638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62AB1-AD90-45E2-8C58-BA45A99C1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460-8AF4-4FC3-9593-46F3493E3638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62AB1-AD90-45E2-8C58-BA45A99C11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460-8AF4-4FC3-9593-46F3493E3638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5F62AB1-AD90-45E2-8C58-BA45A99C1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460-8AF4-4FC3-9593-46F3493E3638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62AB1-AD90-45E2-8C58-BA45A99C11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460-8AF4-4FC3-9593-46F3493E3638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62AB1-AD90-45E2-8C58-BA45A99C11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460-8AF4-4FC3-9593-46F3493E3638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62AB1-AD90-45E2-8C58-BA45A99C1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460-8AF4-4FC3-9593-46F3493E3638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62AB1-AD90-45E2-8C58-BA45A99C1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460-8AF4-4FC3-9593-46F3493E3638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62AB1-AD90-45E2-8C58-BA45A99C11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6460-8AF4-4FC3-9593-46F3493E3638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5F62AB1-AD90-45E2-8C58-BA45A99C11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9716460-8AF4-4FC3-9593-46F3493E3638}" type="datetimeFigureOut">
              <a:rPr lang="en-US" smtClean="0"/>
              <a:pPr/>
              <a:t>4/7/2021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5F62AB1-AD90-45E2-8C58-BA45A99C1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55576" y="1052736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                      </a:t>
            </a:r>
            <a:r>
              <a:rPr lang="en-US" sz="2800" b="1" dirty="0" smtClean="0"/>
              <a:t>TÎRGU-JIU</a:t>
            </a:r>
            <a:r>
              <a:rPr lang="vi-VN" b="1" dirty="0" smtClean="0"/>
              <a:t>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3528" y="2274838"/>
            <a:ext cx="38164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 smtClean="0"/>
              <a:t>Fast </a:t>
            </a:r>
            <a:r>
              <a:rPr lang="en-US" b="1" dirty="0" smtClean="0"/>
              <a:t>Facts:</a:t>
            </a:r>
            <a:endParaRPr lang="en-US" b="1" dirty="0" smtClean="0"/>
          </a:p>
          <a:p>
            <a:pPr fontAlgn="base"/>
            <a:r>
              <a:rPr lang="en-US" b="1" dirty="0" smtClean="0"/>
              <a:t>Location: </a:t>
            </a:r>
            <a:r>
              <a:rPr lang="en-US" dirty="0" smtClean="0"/>
              <a:t>South West of </a:t>
            </a:r>
            <a:r>
              <a:rPr lang="en-US" dirty="0" smtClean="0"/>
              <a:t>Romania</a:t>
            </a:r>
            <a:br>
              <a:rPr lang="en-US" dirty="0" smtClean="0"/>
            </a:br>
            <a:r>
              <a:rPr lang="en-US" b="1" dirty="0" smtClean="0"/>
              <a:t>County:</a:t>
            </a:r>
            <a:r>
              <a:rPr lang="en-US" dirty="0" smtClean="0"/>
              <a:t> </a:t>
            </a:r>
            <a:r>
              <a:rPr lang="en-US" dirty="0" err="1" smtClean="0"/>
              <a:t>Gorj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Size:</a:t>
            </a:r>
            <a:r>
              <a:rPr lang="en-US" dirty="0" smtClean="0"/>
              <a:t> 7.2 sq. miles (19 sq. km</a:t>
            </a:r>
            <a:r>
              <a:rPr lang="en-US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Population:</a:t>
            </a:r>
            <a:r>
              <a:rPr lang="en-US" dirty="0" smtClean="0"/>
              <a:t> 78,000</a:t>
            </a:r>
            <a:br>
              <a:rPr lang="en-US" dirty="0" smtClean="0"/>
            </a:br>
            <a:r>
              <a:rPr lang="en-US" b="1" dirty="0" smtClean="0"/>
              <a:t>First documented:</a:t>
            </a:r>
            <a:r>
              <a:rPr lang="en-US" dirty="0" smtClean="0"/>
              <a:t> </a:t>
            </a:r>
            <a:r>
              <a:rPr lang="en-US" dirty="0" smtClean="0"/>
              <a:t>1406</a:t>
            </a:r>
          </a:p>
          <a:p>
            <a:pPr fontAlgn="base"/>
            <a:r>
              <a:rPr lang="en-US" b="1" dirty="0" smtClean="0"/>
              <a:t>Distance from the capital:</a:t>
            </a:r>
            <a:r>
              <a:rPr lang="en-US" dirty="0" smtClean="0"/>
              <a:t>263 </a:t>
            </a:r>
            <a:r>
              <a:rPr lang="en-US" dirty="0" smtClean="0"/>
              <a:t>km</a:t>
            </a:r>
            <a:endParaRPr lang="en-US" dirty="0"/>
          </a:p>
        </p:txBody>
      </p:sp>
      <p:pic>
        <p:nvPicPr>
          <p:cNvPr id="1026" name="Picture 2" descr="C:\Users\Tibi\Desktop\targu-jiu-on-map18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628800"/>
            <a:ext cx="3888432" cy="3312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67544" y="1443840"/>
            <a:ext cx="7848872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1600" dirty="0" smtClean="0"/>
          </a:p>
          <a:p>
            <a:r>
              <a:rPr lang="en-US" sz="1600" dirty="0" smtClean="0"/>
              <a:t>         </a:t>
            </a:r>
          </a:p>
          <a:p>
            <a:r>
              <a:rPr lang="en-US" sz="1600" b="1" smtClean="0"/>
              <a:t> </a:t>
            </a:r>
            <a:r>
              <a:rPr lang="en-US" sz="1600" b="1" smtClean="0"/>
              <a:t>    The </a:t>
            </a:r>
            <a:r>
              <a:rPr lang="en-US" sz="1600" b="1" dirty="0" err="1" smtClean="0"/>
              <a:t>Jiu</a:t>
            </a:r>
            <a:r>
              <a:rPr lang="en-US" sz="1600" b="1" dirty="0" smtClean="0"/>
              <a:t> River valley was the scene of heavy fighting during World War I and World War II. Here, in a monumental ensemble, Brancusi created three sculptures as a memorial to the 8,500 Romanian soldiers who died defending the </a:t>
            </a:r>
            <a:r>
              <a:rPr lang="en-US" sz="1600" b="1" dirty="0" err="1" smtClean="0"/>
              <a:t>Jiu</a:t>
            </a:r>
            <a:r>
              <a:rPr lang="en-US" sz="1600" b="1" dirty="0" smtClean="0"/>
              <a:t> Valley from the advancing German army. The three sculptures, the Silence Table </a:t>
            </a:r>
            <a:r>
              <a:rPr lang="en-US" sz="1600" b="1" i="1" dirty="0" smtClean="0"/>
              <a:t>(</a:t>
            </a:r>
            <a:r>
              <a:rPr lang="en-US" sz="1600" b="1" i="1" dirty="0" err="1" smtClean="0"/>
              <a:t>Masa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Tacerii</a:t>
            </a:r>
            <a:r>
              <a:rPr lang="en-US" sz="1600" b="1" i="1" dirty="0" smtClean="0"/>
              <a:t>),</a:t>
            </a:r>
            <a:r>
              <a:rPr lang="en-US" sz="1600" b="1" dirty="0" smtClean="0"/>
              <a:t> the Kiss Gate </a:t>
            </a:r>
            <a:r>
              <a:rPr lang="en-US" sz="1600" b="1" i="1" dirty="0" smtClean="0"/>
              <a:t>(</a:t>
            </a:r>
            <a:r>
              <a:rPr lang="en-US" sz="1600" b="1" i="1" dirty="0" err="1" smtClean="0"/>
              <a:t>Poarta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Sarutului</a:t>
            </a:r>
            <a:r>
              <a:rPr lang="en-US" sz="1600" b="1" i="1" dirty="0" smtClean="0"/>
              <a:t>)</a:t>
            </a:r>
            <a:r>
              <a:rPr lang="en-US" sz="1600" b="1" dirty="0" smtClean="0"/>
              <a:t> and the Endless Column </a:t>
            </a:r>
            <a:r>
              <a:rPr lang="en-US" sz="1600" b="1" i="1" dirty="0" smtClean="0"/>
              <a:t>(</a:t>
            </a:r>
            <a:r>
              <a:rPr lang="en-US" sz="1600" b="1" i="1" dirty="0" err="1" smtClean="0"/>
              <a:t>Coloana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Infinitului</a:t>
            </a:r>
            <a:r>
              <a:rPr lang="en-US" sz="1600" b="1" i="1" dirty="0" smtClean="0"/>
              <a:t>)</a:t>
            </a:r>
            <a:r>
              <a:rPr lang="en-US" sz="1600" b="1" dirty="0" smtClean="0"/>
              <a:t>, are placed on mile-long (1.5 km) east-west axis that runs through the heart of the city</a:t>
            </a:r>
            <a:r>
              <a:rPr lang="en-US" sz="1600" b="1" dirty="0" smtClean="0"/>
              <a:t>.</a:t>
            </a:r>
          </a:p>
          <a:p>
            <a:endParaRPr lang="en-US" sz="1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9552" y="620688"/>
            <a:ext cx="741682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600" dirty="0" smtClean="0"/>
          </a:p>
          <a:p>
            <a:r>
              <a:rPr lang="en-US" b="1" dirty="0" smtClean="0"/>
              <a:t>City highlights:</a:t>
            </a:r>
          </a:p>
          <a:p>
            <a:endParaRPr lang="en-US" sz="1600" dirty="0" smtClean="0"/>
          </a:p>
          <a:p>
            <a:r>
              <a:rPr lang="en-US" sz="1600" dirty="0" smtClean="0"/>
              <a:t>         </a:t>
            </a:r>
            <a:r>
              <a:rPr lang="en-US" sz="1600" b="1" dirty="0" smtClean="0"/>
              <a:t>A </a:t>
            </a:r>
            <a:r>
              <a:rPr lang="en-US" sz="1600" b="1" dirty="0" smtClean="0"/>
              <a:t>former Roman settlement, the city of </a:t>
            </a:r>
            <a:r>
              <a:rPr lang="en-US" sz="1600" b="1" dirty="0" err="1" smtClean="0"/>
              <a:t>Targu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Jiu</a:t>
            </a:r>
            <a:r>
              <a:rPr lang="en-US" sz="1600" b="1" dirty="0" smtClean="0"/>
              <a:t> lies at the foothills of the Carpathian Mountains, on the banks of the river </a:t>
            </a:r>
            <a:r>
              <a:rPr lang="en-US" sz="1600" b="1" dirty="0" err="1" smtClean="0"/>
              <a:t>Jiu</a:t>
            </a:r>
            <a:r>
              <a:rPr lang="en-US" sz="1600" b="1" dirty="0" smtClean="0"/>
              <a:t>. Inhabited since Paleolithic times, the region of western </a:t>
            </a:r>
            <a:r>
              <a:rPr lang="en-US" sz="1600" b="1" dirty="0" err="1" smtClean="0"/>
              <a:t>Oltenia</a:t>
            </a:r>
            <a:r>
              <a:rPr lang="en-US" sz="1600" b="1" dirty="0" smtClean="0"/>
              <a:t> was of strategic importance to the Romans. The area provided direct access, through one of the most spectacular passes in the Carpathians, to present-day Transylvania, the heart of the former </a:t>
            </a:r>
            <a:r>
              <a:rPr lang="en-US" sz="1600" b="1" dirty="0" err="1" smtClean="0"/>
              <a:t>Dacian</a:t>
            </a:r>
            <a:r>
              <a:rPr lang="en-US" sz="1600" b="1" dirty="0" smtClean="0"/>
              <a:t> Kingdom</a:t>
            </a:r>
            <a:r>
              <a:rPr lang="en-US" sz="1600" b="1" dirty="0" smtClean="0"/>
              <a:t>.</a:t>
            </a:r>
          </a:p>
          <a:p>
            <a:endParaRPr lang="en-US" sz="1600" b="1" dirty="0" smtClean="0"/>
          </a:p>
          <a:p>
            <a:endParaRPr lang="en-US" sz="1600" b="1" dirty="0" smtClean="0"/>
          </a:p>
          <a:p>
            <a:endParaRPr lang="en-US" sz="1600" b="1" dirty="0" smtClean="0"/>
          </a:p>
          <a:p>
            <a:endParaRPr lang="en-US" sz="1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9552" y="620689"/>
            <a:ext cx="80648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Constantin</a:t>
            </a:r>
            <a:r>
              <a:rPr lang="en-US" dirty="0" smtClean="0"/>
              <a:t> Brancusi, one of the most influential modern sculptors of the 20th century, was born near </a:t>
            </a:r>
            <a:r>
              <a:rPr lang="en-US" dirty="0" err="1" smtClean="0"/>
              <a:t>Targu</a:t>
            </a:r>
            <a:r>
              <a:rPr lang="en-US" dirty="0" smtClean="0"/>
              <a:t> </a:t>
            </a:r>
            <a:r>
              <a:rPr lang="en-US" dirty="0" err="1" smtClean="0"/>
              <a:t>Jiu</a:t>
            </a:r>
            <a:r>
              <a:rPr lang="en-US" dirty="0" smtClean="0"/>
              <a:t>, in </a:t>
            </a:r>
            <a:r>
              <a:rPr lang="en-US" dirty="0" err="1" smtClean="0"/>
              <a:t>Hobita</a:t>
            </a:r>
            <a:r>
              <a:rPr lang="en-US" dirty="0" smtClean="0"/>
              <a:t>. Although he lived and worked for most of his life in Paris, his legacy is also preserved in Romania, in the city of </a:t>
            </a:r>
            <a:r>
              <a:rPr lang="en-US" dirty="0" err="1" smtClean="0"/>
              <a:t>Targu</a:t>
            </a:r>
            <a:r>
              <a:rPr lang="en-US" dirty="0" smtClean="0"/>
              <a:t> </a:t>
            </a:r>
            <a:r>
              <a:rPr lang="en-US" dirty="0" err="1" smtClean="0"/>
              <a:t>Jiu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95536" y="2136339"/>
            <a:ext cx="54726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dirty="0" smtClean="0"/>
              <a:t>The </a:t>
            </a:r>
            <a:r>
              <a:rPr lang="en-US" b="1" dirty="0" smtClean="0"/>
              <a:t>Table of Silence</a:t>
            </a:r>
            <a:r>
              <a:rPr lang="en-US" dirty="0" smtClean="0"/>
              <a:t>, made from limestone, features twelve chairs, originally placed much closer to the table and arranged in pairs.</a:t>
            </a:r>
          </a:p>
          <a:p>
            <a:pPr fontAlgn="base"/>
            <a:r>
              <a:rPr lang="en-US" dirty="0" smtClean="0"/>
              <a:t>The </a:t>
            </a:r>
            <a:r>
              <a:rPr lang="en-US" b="1" dirty="0" smtClean="0"/>
              <a:t>Kiss Gate</a:t>
            </a:r>
            <a:r>
              <a:rPr lang="en-US" dirty="0" smtClean="0"/>
              <a:t>, made out of marble, features a kiss motif on the gate pillars. The entire structure is supported on a steel axle, set in a concrete foundation of five square meters</a:t>
            </a:r>
            <a:r>
              <a:rPr lang="en-US" dirty="0" smtClean="0"/>
              <a:t>.</a:t>
            </a:r>
          </a:p>
          <a:p>
            <a:pPr fontAlgn="base"/>
            <a:endParaRPr lang="en-US" dirty="0" smtClean="0"/>
          </a:p>
          <a:p>
            <a:pPr fontAlgn="base"/>
            <a:endParaRPr lang="en-US" dirty="0" smtClean="0"/>
          </a:p>
          <a:p>
            <a:pPr fontAlgn="base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95536" y="4149080"/>
            <a:ext cx="54726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 </a:t>
            </a:r>
            <a:r>
              <a:rPr lang="en-US" b="1" dirty="0" smtClean="0"/>
              <a:t>Endless Column</a:t>
            </a:r>
            <a:r>
              <a:rPr lang="en-US" dirty="0" smtClean="0"/>
              <a:t> stacks 17 rhomboidal cast iron modules in a 30-meter high column. The modules, completed in 1938, were made in the central workshop of </a:t>
            </a:r>
            <a:r>
              <a:rPr lang="en-US" dirty="0" err="1" smtClean="0"/>
              <a:t>Petroşani</a:t>
            </a:r>
            <a:r>
              <a:rPr lang="en-US" dirty="0" smtClean="0"/>
              <a:t>. The column was restored in 1964.</a:t>
            </a:r>
            <a:endParaRPr lang="en-US" dirty="0"/>
          </a:p>
        </p:txBody>
      </p:sp>
      <p:pic>
        <p:nvPicPr>
          <p:cNvPr id="8" name="Picture 7" descr="Constantin Brancusi, The Gate of Kiss, Targu-Jiu - Romani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1556792"/>
            <a:ext cx="2088232" cy="1601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Constantin Brancusi - The Table of Silence, Targu-Jiu - Romania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3140968"/>
            <a:ext cx="2088232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Constantin Brancusi - The Endless Column (Targu-Jiu,Romania)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4797152"/>
            <a:ext cx="208823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ustom 1">
      <a:majorFont>
        <a:latin typeface="Bauhaus 93"/>
        <a:ea typeface=""/>
        <a:cs typeface=""/>
      </a:majorFont>
      <a:minorFont>
        <a:latin typeface="Comic Sans MS"/>
        <a:ea typeface=""/>
        <a:cs typeface="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197</Words>
  <Application>Microsoft Office PowerPoint</Application>
  <PresentationFormat>On-screen Show (4:3)</PresentationFormat>
  <Paragraphs>26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Equity</vt:lpstr>
      <vt:lpstr>Slide 1</vt:lpstr>
      <vt:lpstr>Slide 2</vt:lpstr>
      <vt:lpstr>Slide 3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Corporate Edition</dc:creator>
  <cp:lastModifiedBy>Tibi</cp:lastModifiedBy>
  <cp:revision>13</cp:revision>
  <dcterms:created xsi:type="dcterms:W3CDTF">2012-03-02T09:28:58Z</dcterms:created>
  <dcterms:modified xsi:type="dcterms:W3CDTF">2021-04-07T16:14:36Z</dcterms:modified>
</cp:coreProperties>
</file>