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9" r:id="rId3"/>
    <p:sldId id="260" r:id="rId4"/>
    <p:sldId id="261" r:id="rId5"/>
    <p:sldId id="262" r:id="rId6"/>
    <p:sldId id="263" r:id="rId7"/>
    <p:sldId id="264" r:id="rId8"/>
    <p:sldId id="265" r:id="rId9"/>
    <p:sldId id="266" r:id="rId10"/>
    <p:sldId id="267" r:id="rId11"/>
    <p:sldId id="268" r:id="rId12"/>
    <p:sldId id="271"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D9BD47-89F1-41F7-8860-0CD954ECE48A}" type="datetimeFigureOut">
              <a:rPr lang="en-US" smtClean="0"/>
              <a:pPr/>
              <a:t>3/22/2021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645A79-2E9A-4694-8E7D-C8770F39513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645A79-2E9A-4694-8E7D-C8770F395137}"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9B659422-A105-49E4-8D42-1210DF0AB584}" type="datetimeFigureOut">
              <a:rPr lang="en-US" smtClean="0"/>
              <a:pPr/>
              <a:t>3/22/2021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A57B2351-9E35-4B14-B0FD-1E5012902A6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659422-A105-49E4-8D42-1210DF0AB584}"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B2351-9E35-4B14-B0FD-1E5012902A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659422-A105-49E4-8D42-1210DF0AB584}"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B2351-9E35-4B14-B0FD-1E5012902A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B659422-A105-49E4-8D42-1210DF0AB584}" type="datetimeFigureOut">
              <a:rPr lang="en-US" smtClean="0"/>
              <a:pPr/>
              <a:t>3/22/2021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A57B2351-9E35-4B14-B0FD-1E5012902A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9B659422-A105-49E4-8D42-1210DF0AB584}" type="datetimeFigureOut">
              <a:rPr lang="en-US" smtClean="0"/>
              <a:pPr/>
              <a:t>3/22/2021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A57B2351-9E35-4B14-B0FD-1E5012902A68}"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9B659422-A105-49E4-8D42-1210DF0AB584}" type="datetimeFigureOut">
              <a:rPr lang="en-US" smtClean="0"/>
              <a:pPr/>
              <a:t>3/22/2021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57B2351-9E35-4B14-B0FD-1E5012902A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9B659422-A105-49E4-8D42-1210DF0AB584}" type="datetimeFigureOut">
              <a:rPr lang="en-US" smtClean="0"/>
              <a:pPr/>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A57B2351-9E35-4B14-B0FD-1E5012902A68}"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B659422-A105-49E4-8D42-1210DF0AB584}" type="datetimeFigureOut">
              <a:rPr lang="en-US" smtClean="0"/>
              <a:pPr/>
              <a:t>3/22/2021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B2351-9E35-4B14-B0FD-1E5012902A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B659422-A105-49E4-8D42-1210DF0AB584}" type="datetimeFigureOut">
              <a:rPr lang="en-US" smtClean="0"/>
              <a:pPr/>
              <a:t>3/22/2021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7B2351-9E35-4B14-B0FD-1E5012902A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B659422-A105-49E4-8D42-1210DF0AB584}" type="datetimeFigureOut">
              <a:rPr lang="en-US" smtClean="0"/>
              <a:pPr/>
              <a:t>3/22/2021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7B2351-9E35-4B14-B0FD-1E5012902A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9B659422-A105-49E4-8D42-1210DF0AB584}"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57B2351-9E35-4B14-B0FD-1E5012902A68}"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B659422-A105-49E4-8D42-1210DF0AB584}" type="datetimeFigureOut">
              <a:rPr lang="en-US" smtClean="0"/>
              <a:pPr/>
              <a:t>3/22/2021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57B2351-9E35-4B14-B0FD-1E5012902A68}"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4648200"/>
            <a:ext cx="8686800" cy="1431925"/>
          </a:xfrm>
        </p:spPr>
        <p:txBody>
          <a:bodyPr/>
          <a:lstStyle/>
          <a:p>
            <a:endParaRPr lang="en-US" dirty="0"/>
          </a:p>
        </p:txBody>
      </p:sp>
      <p:pic>
        <p:nvPicPr>
          <p:cNvPr id="3074" name="Picture 2" descr="Imagini pentru romania poz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990600" y="2971800"/>
            <a:ext cx="6934200" cy="1446550"/>
          </a:xfrm>
          <a:prstGeom prst="rect">
            <a:avLst/>
          </a:prstGeom>
          <a:noFill/>
        </p:spPr>
        <p:txBody>
          <a:bodyPr wrap="square" rtlCol="0">
            <a:spAutoFit/>
          </a:bodyPr>
          <a:lstStyle/>
          <a:p>
            <a:pPr algn="ctr"/>
            <a:r>
              <a:rPr lang="en-US" sz="8800" b="1" dirty="0" smtClean="0">
                <a:latin typeface="Times New Roman" pitchFamily="18" charset="0"/>
                <a:cs typeface="Times New Roman" pitchFamily="18" charset="0"/>
              </a:rPr>
              <a:t>ROMANIA</a:t>
            </a:r>
            <a:endParaRPr lang="en-US" sz="8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latin typeface="Times New Roman" pitchFamily="18" charset="0"/>
                <a:cs typeface="Times New Roman" pitchFamily="18" charset="0"/>
              </a:rPr>
              <a:t>The palace of culture, </a:t>
            </a:r>
            <a:r>
              <a:rPr lang="en-US" sz="2800" b="1" dirty="0" err="1" smtClean="0">
                <a:latin typeface="Times New Roman" pitchFamily="18" charset="0"/>
                <a:cs typeface="Times New Roman" pitchFamily="18" charset="0"/>
              </a:rPr>
              <a:t>iasi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moldavia</a:t>
            </a:r>
            <a:endParaRPr lang="en-US" sz="2800" b="1" dirty="0">
              <a:latin typeface="Times New Roman" pitchFamily="18" charset="0"/>
              <a:cs typeface="Times New Roman" pitchFamily="18" charset="0"/>
            </a:endParaRPr>
          </a:p>
        </p:txBody>
      </p:sp>
      <p:pic>
        <p:nvPicPr>
          <p:cNvPr id="4" name="Content Placeholder 3" descr="Palatul Culturii Iași.jpg"/>
          <p:cNvPicPr>
            <a:picLocks noGrp="1"/>
          </p:cNvPicPr>
          <p:nvPr>
            <p:ph idx="1"/>
          </p:nvPr>
        </p:nvPicPr>
        <p:blipFill>
          <a:blip r:embed="rId2" cstate="print"/>
          <a:srcRect/>
          <a:stretch>
            <a:fillRect/>
          </a:stretch>
        </p:blipFill>
        <p:spPr bwMode="auto">
          <a:xfrm>
            <a:off x="381000" y="3124200"/>
            <a:ext cx="7543800" cy="3200400"/>
          </a:xfrm>
          <a:prstGeom prst="rect">
            <a:avLst/>
          </a:prstGeom>
          <a:noFill/>
          <a:ln w="9525">
            <a:noFill/>
            <a:miter lim="800000"/>
            <a:headEnd/>
            <a:tailEnd/>
          </a:ln>
        </p:spPr>
      </p:pic>
      <p:sp>
        <p:nvSpPr>
          <p:cNvPr id="5" name="Rectangle 4"/>
          <p:cNvSpPr/>
          <p:nvPr/>
        </p:nvSpPr>
        <p:spPr>
          <a:xfrm>
            <a:off x="457200" y="1447799"/>
            <a:ext cx="7696200" cy="1754326"/>
          </a:xfrm>
          <a:prstGeom prst="rect">
            <a:avLst/>
          </a:prstGeom>
        </p:spPr>
        <p:txBody>
          <a:bodyPr wrap="square">
            <a:spAutoFit/>
          </a:bodyPr>
          <a:lstStyle/>
          <a:p>
            <a:r>
              <a:rPr lang="en-US" dirty="0" smtClean="0">
                <a:latin typeface="Times New Roman" pitchFamily="18" charset="0"/>
                <a:cs typeface="Times New Roman" pitchFamily="18" charset="0"/>
              </a:rPr>
              <a:t>The Palace of Culture (Romanian: </a:t>
            </a:r>
            <a:r>
              <a:rPr lang="en-US" dirty="0" err="1" smtClean="0">
                <a:latin typeface="Times New Roman" pitchFamily="18" charset="0"/>
                <a:cs typeface="Times New Roman" pitchFamily="18" charset="0"/>
              </a:rPr>
              <a:t>Palatul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Culturii</a:t>
            </a:r>
            <a:r>
              <a:rPr lang="en-US" dirty="0" smtClean="0">
                <a:latin typeface="Times New Roman" pitchFamily="18" charset="0"/>
                <a:cs typeface="Times New Roman" pitchFamily="18" charset="0"/>
              </a:rPr>
              <a:t>) is one of the largest buildings of Romania, located in the city of </a:t>
            </a:r>
            <a:r>
              <a:rPr lang="en-US" dirty="0" err="1" smtClean="0">
                <a:latin typeface="Times New Roman" pitchFamily="18" charset="0"/>
                <a:cs typeface="Times New Roman" pitchFamily="18" charset="0"/>
              </a:rPr>
              <a:t>Iaşi</a:t>
            </a:r>
            <a:r>
              <a:rPr lang="en-US" dirty="0" smtClean="0">
                <a:latin typeface="Times New Roman" pitchFamily="18" charset="0"/>
                <a:cs typeface="Times New Roman" pitchFamily="18" charset="0"/>
              </a:rPr>
              <a:t>, Northeastern Romania. </a:t>
            </a:r>
            <a:r>
              <a:rPr lang="en-US" i="1" dirty="0" smtClean="0">
                <a:latin typeface="Times New Roman" pitchFamily="18" charset="0"/>
                <a:cs typeface="Times New Roman" pitchFamily="18" charset="0"/>
              </a:rPr>
              <a:t>The Palace of Culture in </a:t>
            </a:r>
            <a:r>
              <a:rPr lang="en-US" i="1" dirty="0" err="1" smtClean="0">
                <a:latin typeface="Times New Roman" pitchFamily="18" charset="0"/>
                <a:cs typeface="Times New Roman" pitchFamily="18" charset="0"/>
              </a:rPr>
              <a:t>Iaşi</a:t>
            </a:r>
            <a:r>
              <a:rPr lang="en-US" dirty="0" smtClean="0">
                <a:latin typeface="Times New Roman" pitchFamily="18" charset="0"/>
                <a:cs typeface="Times New Roman" pitchFamily="18" charset="0"/>
              </a:rPr>
              <a:t> is the main attraction point of the Moldavian capital. The famous building shelters four museums, </a:t>
            </a:r>
            <a:r>
              <a:rPr lang="en-US" i="1" dirty="0" smtClean="0">
                <a:latin typeface="Times New Roman" pitchFamily="18" charset="0"/>
                <a:cs typeface="Times New Roman" pitchFamily="18" charset="0"/>
              </a:rPr>
              <a:t>The Moldavian Museum of History</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The Moldavian Museum of Ethnography</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The Museum of Art, Museum of Science and Technology</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305800" cy="5699760"/>
          </a:xfrm>
        </p:spPr>
        <p:txBody>
          <a:bodyPr/>
          <a:lstStyle/>
          <a:p>
            <a:r>
              <a:rPr lang="en-US" sz="2000" dirty="0" err="1" smtClean="0">
                <a:latin typeface="Times New Roman" pitchFamily="18" charset="0"/>
                <a:cs typeface="Times New Roman" pitchFamily="18" charset="0"/>
              </a:rPr>
              <a:t>Vlad</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Dracula was born in the town of </a:t>
            </a:r>
            <a:r>
              <a:rPr lang="en-US" sz="2000" dirty="0" err="1" smtClean="0">
                <a:latin typeface="Times New Roman" pitchFamily="18" charset="0"/>
                <a:cs typeface="Times New Roman" pitchFamily="18" charset="0"/>
              </a:rPr>
              <a:t>Sighisoara</a:t>
            </a:r>
            <a:r>
              <a:rPr lang="en-US" sz="2000" dirty="0" smtClean="0">
                <a:latin typeface="Times New Roman" pitchFamily="18" charset="0"/>
                <a:cs typeface="Times New Roman" pitchFamily="18" charset="0"/>
              </a:rPr>
              <a:t> . He was the second   son of </a:t>
            </a:r>
            <a:r>
              <a:rPr lang="en-US" sz="2000" dirty="0" err="1" smtClean="0">
                <a:latin typeface="Times New Roman" pitchFamily="18" charset="0"/>
                <a:cs typeface="Times New Roman" pitchFamily="18" charset="0"/>
              </a:rPr>
              <a:t>Vlad</a:t>
            </a:r>
            <a:r>
              <a:rPr lang="en-US" sz="2000" dirty="0" smtClean="0">
                <a:latin typeface="Times New Roman" pitchFamily="18" charset="0"/>
                <a:cs typeface="Times New Roman" pitchFamily="18" charset="0"/>
              </a:rPr>
              <a:t> II </a:t>
            </a:r>
            <a:r>
              <a:rPr lang="en-US" sz="2000" dirty="0" err="1" smtClean="0">
                <a:latin typeface="Times New Roman" pitchFamily="18" charset="0"/>
                <a:cs typeface="Times New Roman" pitchFamily="18" charset="0"/>
              </a:rPr>
              <a:t>Dracul</a:t>
            </a:r>
            <a:r>
              <a:rPr lang="en-US" sz="2000" dirty="0" smtClean="0">
                <a:latin typeface="Times New Roman" pitchFamily="18" charset="0"/>
                <a:cs typeface="Times New Roman" pitchFamily="18" charset="0"/>
              </a:rPr>
              <a:t>, Prince  of Wallachia, in present-day Romania. The nickname "</a:t>
            </a:r>
            <a:r>
              <a:rPr lang="en-US" sz="2000" dirty="0" err="1" smtClean="0">
                <a:latin typeface="Times New Roman" pitchFamily="18" charset="0"/>
                <a:cs typeface="Times New Roman" pitchFamily="18" charset="0"/>
              </a:rPr>
              <a:t>Dracul</a:t>
            </a:r>
            <a:r>
              <a:rPr lang="en-US" sz="2000" dirty="0" smtClean="0">
                <a:latin typeface="Times New Roman" pitchFamily="18" charset="0"/>
                <a:cs typeface="Times New Roman" pitchFamily="18" charset="0"/>
              </a:rPr>
              <a:t>" means either "devil" or "dragon". Bram Stoker found inspiration for his book about Count Dracula in the life of </a:t>
            </a:r>
            <a:r>
              <a:rPr lang="en-US" sz="2000" b="1" dirty="0" err="1" smtClean="0">
                <a:latin typeface="Times New Roman" pitchFamily="18" charset="0"/>
                <a:cs typeface="Times New Roman" pitchFamily="18" charset="0"/>
              </a:rPr>
              <a:t>Vlad</a:t>
            </a:r>
            <a:r>
              <a:rPr lang="en-US" sz="2000" b="1" dirty="0" smtClean="0">
                <a:latin typeface="Times New Roman" pitchFamily="18" charset="0"/>
                <a:cs typeface="Times New Roman" pitchFamily="18" charset="0"/>
              </a:rPr>
              <a:t> III the </a:t>
            </a:r>
            <a:r>
              <a:rPr lang="en-US" sz="2000" b="1" dirty="0" err="1" smtClean="0">
                <a:latin typeface="Times New Roman" pitchFamily="18" charset="0"/>
                <a:cs typeface="Times New Roman" pitchFamily="18" charset="0"/>
              </a:rPr>
              <a:t>Impaler</a:t>
            </a:r>
            <a:r>
              <a:rPr lang="en-US" sz="2000" b="1" dirty="0" smtClean="0">
                <a:latin typeface="Times New Roman" pitchFamily="18" charset="0"/>
                <a:cs typeface="Times New Roman" pitchFamily="18" charset="0"/>
              </a:rPr>
              <a:t> of Walachia. </a:t>
            </a:r>
            <a:endParaRPr lang="en-US" sz="2000" dirty="0" smtClean="0">
              <a:latin typeface="Times New Roman" pitchFamily="18" charset="0"/>
              <a:cs typeface="Times New Roman" pitchFamily="18" charset="0"/>
            </a:endParaRPr>
          </a:p>
          <a:p>
            <a:pPr>
              <a:buNone/>
            </a:pPr>
            <a:r>
              <a:rPr lang="en-US" dirty="0" smtClean="0"/>
              <a:t>       </a:t>
            </a:r>
          </a:p>
          <a:p>
            <a:pPr>
              <a:buNone/>
            </a:pPr>
            <a:r>
              <a:rPr lang="en-US" dirty="0" smtClean="0"/>
              <a:t/>
            </a:r>
            <a:br>
              <a:rPr lang="en-US" dirty="0" smtClean="0"/>
            </a:br>
            <a:endParaRPr lang="en-US" dirty="0"/>
          </a:p>
        </p:txBody>
      </p:sp>
      <p:pic>
        <p:nvPicPr>
          <p:cNvPr id="4" name="Picture 3" descr="Dracula (Vlad Tepes, Vlad Dracul)"/>
          <p:cNvPicPr/>
          <p:nvPr/>
        </p:nvPicPr>
        <p:blipFill>
          <a:blip r:embed="rId2" cstate="print"/>
          <a:srcRect/>
          <a:stretch>
            <a:fillRect/>
          </a:stretch>
        </p:blipFill>
        <p:spPr bwMode="auto">
          <a:xfrm>
            <a:off x="990600" y="2590800"/>
            <a:ext cx="2057400" cy="3297866"/>
          </a:xfrm>
          <a:prstGeom prst="rect">
            <a:avLst/>
          </a:prstGeom>
          <a:noFill/>
          <a:ln w="9525">
            <a:noFill/>
            <a:miter lim="800000"/>
            <a:headEnd/>
            <a:tailEnd/>
          </a:ln>
        </p:spPr>
      </p:pic>
      <p:pic>
        <p:nvPicPr>
          <p:cNvPr id="5" name="Picture 4" descr="Bran (Dracula Castle) Romania, near Brasov"/>
          <p:cNvPicPr/>
          <p:nvPr/>
        </p:nvPicPr>
        <p:blipFill>
          <a:blip r:embed="rId3" cstate="print"/>
          <a:srcRect/>
          <a:stretch>
            <a:fillRect/>
          </a:stretch>
        </p:blipFill>
        <p:spPr bwMode="auto">
          <a:xfrm>
            <a:off x="3429000" y="2590800"/>
            <a:ext cx="5029200" cy="34502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381000"/>
            <a:ext cx="3352801" cy="400110"/>
          </a:xfrm>
          <a:prstGeom prst="rect">
            <a:avLst/>
          </a:prstGeom>
        </p:spPr>
        <p:txBody>
          <a:bodyPr wrap="square">
            <a:spAutoFit/>
          </a:bodyPr>
          <a:lstStyle/>
          <a:p>
            <a:r>
              <a:rPr lang="en-US" sz="2000" b="1" dirty="0" smtClean="0">
                <a:latin typeface="Times New Roman" pitchFamily="18" charset="0"/>
                <a:cs typeface="Times New Roman" pitchFamily="18" charset="0"/>
              </a:rPr>
              <a:t>The Palace of Parliament</a:t>
            </a:r>
            <a:r>
              <a:rPr lang="en-US" b="1" dirty="0" smtClean="0"/>
              <a:t> </a:t>
            </a:r>
            <a:endParaRPr lang="en-US" b="1" dirty="0"/>
          </a:p>
        </p:txBody>
      </p:sp>
      <p:sp>
        <p:nvSpPr>
          <p:cNvPr id="6" name="Rectangle 5"/>
          <p:cNvSpPr/>
          <p:nvPr/>
        </p:nvSpPr>
        <p:spPr>
          <a:xfrm>
            <a:off x="228600" y="1066800"/>
            <a:ext cx="8534400" cy="2246769"/>
          </a:xfrm>
          <a:prstGeom prst="rect">
            <a:avLst/>
          </a:prstGeom>
        </p:spPr>
        <p:txBody>
          <a:bodyPr wrap="square">
            <a:spAutoFit/>
          </a:bodyPr>
          <a:lstStyle/>
          <a:p>
            <a:endParaRPr lang="en-US" dirty="0" smtClean="0"/>
          </a:p>
          <a:p>
            <a:endParaRPr lang="en-US" dirty="0" smtClean="0"/>
          </a:p>
          <a:p>
            <a:endParaRPr lang="en-US" dirty="0" smtClean="0"/>
          </a:p>
          <a:p>
            <a:endParaRPr lang="en-US" dirty="0" smtClean="0"/>
          </a:p>
          <a:p>
            <a:r>
              <a:rPr lang="en-US" dirty="0" smtClean="0"/>
              <a:t> </a:t>
            </a:r>
            <a:r>
              <a:rPr lang="en-US" sz="1600" dirty="0" smtClean="0"/>
              <a:t>The building has a surface of 365.000 </a:t>
            </a:r>
            <a:r>
              <a:rPr lang="en-US" sz="1600" dirty="0" err="1" smtClean="0"/>
              <a:t>sqm</a:t>
            </a:r>
            <a:r>
              <a:rPr lang="en-US" sz="1600" dirty="0" smtClean="0"/>
              <a:t> and holds the 1</a:t>
            </a:r>
            <a:r>
              <a:rPr lang="en-US" sz="1600" baseline="30000" dirty="0" smtClean="0"/>
              <a:t>st</a:t>
            </a:r>
            <a:r>
              <a:rPr lang="en-US" sz="1600" dirty="0" smtClean="0"/>
              <a:t> position in the Guinness World Records for the largest administrative building (for civil use), and the 3</a:t>
            </a:r>
            <a:r>
              <a:rPr lang="en-US" sz="1600" baseline="30000" dirty="0" smtClean="0"/>
              <a:t>rd</a:t>
            </a:r>
            <a:r>
              <a:rPr lang="en-US" sz="1600" dirty="0" smtClean="0"/>
              <a:t> place worldwide from the volume point of view of; it is the heaviest and most expensive building in the world.</a:t>
            </a:r>
          </a:p>
          <a:p>
            <a:endParaRPr lang="en-US" dirty="0"/>
          </a:p>
        </p:txBody>
      </p:sp>
      <p:sp>
        <p:nvSpPr>
          <p:cNvPr id="7" name="Rectangle 6"/>
          <p:cNvSpPr/>
          <p:nvPr/>
        </p:nvSpPr>
        <p:spPr>
          <a:xfrm>
            <a:off x="304800" y="2209801"/>
            <a:ext cx="8458200" cy="1661993"/>
          </a:xfrm>
          <a:prstGeom prst="rect">
            <a:avLst/>
          </a:prstGeom>
        </p:spPr>
        <p:txBody>
          <a:bodyPr wrap="square">
            <a:spAutoFit/>
          </a:bodyPr>
          <a:lstStyle/>
          <a:p>
            <a:endParaRPr lang="en-US" dirty="0" smtClean="0"/>
          </a:p>
          <a:p>
            <a:endParaRPr lang="en-US" dirty="0" smtClean="0"/>
          </a:p>
          <a:p>
            <a:endParaRPr lang="en-US" dirty="0" smtClean="0"/>
          </a:p>
          <a:p>
            <a:r>
              <a:rPr lang="en-US" sz="1600" dirty="0" smtClean="0"/>
              <a:t>20 churches were destroyed, 8 were moved, 10,000 homes were demolished, and over 57,000 families were evicted , in order for this impressive construction to be built. Today, the building is the seat of the </a:t>
            </a:r>
            <a:r>
              <a:rPr lang="en-US" sz="1600" dirty="0" smtClean="0">
                <a:solidFill>
                  <a:schemeClr val="tx2"/>
                </a:solidFill>
              </a:rPr>
              <a:t>Parliament of Romania.</a:t>
            </a:r>
            <a:endParaRPr lang="en-US" sz="1600" dirty="0">
              <a:solidFill>
                <a:schemeClr val="tx2"/>
              </a:solidFill>
            </a:endParaRPr>
          </a:p>
        </p:txBody>
      </p:sp>
      <p:sp>
        <p:nvSpPr>
          <p:cNvPr id="8" name="Rectangle 7"/>
          <p:cNvSpPr/>
          <p:nvPr/>
        </p:nvSpPr>
        <p:spPr>
          <a:xfrm>
            <a:off x="304800" y="914400"/>
            <a:ext cx="8382000" cy="1354217"/>
          </a:xfrm>
          <a:prstGeom prst="rect">
            <a:avLst/>
          </a:prstGeom>
        </p:spPr>
        <p:txBody>
          <a:bodyPr wrap="square">
            <a:spAutoFit/>
          </a:bodyPr>
          <a:lstStyle/>
          <a:p>
            <a:r>
              <a:rPr lang="en-US" dirty="0" smtClean="0"/>
              <a:t>        </a:t>
            </a:r>
            <a:r>
              <a:rPr lang="en-US" sz="1600" dirty="0" smtClean="0"/>
              <a:t> Starting from an old idea, the building of the Palace of Parliament was built under </a:t>
            </a:r>
            <a:r>
              <a:rPr lang="en-US" sz="1600" dirty="0" err="1" smtClean="0"/>
              <a:t>Nicolae</a:t>
            </a:r>
            <a:r>
              <a:rPr lang="en-US" sz="1600" dirty="0" smtClean="0"/>
              <a:t> </a:t>
            </a:r>
            <a:r>
              <a:rPr lang="en-US" sz="1600" dirty="0" err="1" smtClean="0"/>
              <a:t>Ceauşescu</a:t>
            </a:r>
            <a:r>
              <a:rPr lang="en-US" sz="1600" dirty="0" smtClean="0"/>
              <a:t> during a period with high economic hardship. The dictator’s tendency was, on the one hand, to focus all the main bodies of the state in one building and, on the other hand, </a:t>
            </a:r>
            <a:r>
              <a:rPr lang="en-US" sz="1600" dirty="0" err="1" smtClean="0"/>
              <a:t>Ceauşescu</a:t>
            </a:r>
            <a:r>
              <a:rPr lang="en-US" sz="1600" dirty="0" smtClean="0"/>
              <a:t> wanted a safe place to live under a seismic risk, that would hold up to even a nuclear attack.</a:t>
            </a:r>
            <a:endParaRPr 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ibi\Downloads\palace-4289117_640.jpg"/>
          <p:cNvPicPr/>
          <p:nvPr/>
        </p:nvPicPr>
        <p:blipFill>
          <a:blip r:embed="rId3" cstate="print"/>
          <a:srcRect/>
          <a:stretch>
            <a:fillRect/>
          </a:stretch>
        </p:blipFill>
        <p:spPr bwMode="auto">
          <a:xfrm>
            <a:off x="762000" y="762000"/>
            <a:ext cx="7086600" cy="2971800"/>
          </a:xfrm>
          <a:prstGeom prst="rect">
            <a:avLst/>
          </a:prstGeom>
          <a:noFill/>
          <a:ln w="9525">
            <a:noFill/>
            <a:miter lim="800000"/>
            <a:headEnd/>
            <a:tailEnd/>
          </a:ln>
        </p:spPr>
      </p:pic>
      <p:pic>
        <p:nvPicPr>
          <p:cNvPr id="3" name="Picture 2" descr="C:\Users\Tibi\Desktop\4f37ea6ea52a005e93c516fd950367bd.jpg"/>
          <p:cNvPicPr/>
          <p:nvPr/>
        </p:nvPicPr>
        <p:blipFill>
          <a:blip r:embed="rId4" cstate="print"/>
          <a:srcRect/>
          <a:stretch>
            <a:fillRect/>
          </a:stretch>
        </p:blipFill>
        <p:spPr bwMode="auto">
          <a:xfrm>
            <a:off x="1676400" y="3886200"/>
            <a:ext cx="52578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subTitle" idx="1"/>
          </p:nvPr>
        </p:nvSpPr>
        <p:spPr>
          <a:xfrm>
            <a:off x="1371600" y="1066800"/>
            <a:ext cx="6400800" cy="4572000"/>
          </a:xfrm>
        </p:spPr>
        <p:txBody>
          <a:bodyPr/>
          <a:lstStyle/>
          <a:p>
            <a:endParaRPr lang="en-US" dirty="0"/>
          </a:p>
        </p:txBody>
      </p:sp>
      <p:pic>
        <p:nvPicPr>
          <p:cNvPr id="1027" name="Picture 3" descr="C:\Users\Ana\Desktop\romania-presentation-3-638.jpg"/>
          <p:cNvPicPr>
            <a:picLocks noChangeAspect="1" noChangeArrowheads="1"/>
          </p:cNvPicPr>
          <p:nvPr/>
        </p:nvPicPr>
        <p:blipFill>
          <a:blip r:embed="rId2" cstate="print"/>
          <a:srcRect/>
          <a:stretch>
            <a:fillRect/>
          </a:stretch>
        </p:blipFill>
        <p:spPr bwMode="auto">
          <a:xfrm>
            <a:off x="685800" y="457200"/>
            <a:ext cx="7772400" cy="5943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A SYMBOL OF </a:t>
            </a:r>
            <a:r>
              <a:rPr lang="en-US" dirty="0" smtClean="0"/>
              <a:t>our</a:t>
            </a:r>
            <a:r>
              <a:rPr lang="ro-RO" dirty="0" smtClean="0"/>
              <a:t> COUNTRY</a:t>
            </a:r>
            <a:endParaRPr lang="en-US" dirty="0"/>
          </a:p>
        </p:txBody>
      </p:sp>
      <p:pic>
        <p:nvPicPr>
          <p:cNvPr id="4" name="Picture 5" descr="C:\Users\Corina\Desktop\stema2.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524000"/>
            <a:ext cx="3429000" cy="39166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3962400" y="1295400"/>
            <a:ext cx="4724400" cy="4524315"/>
          </a:xfrm>
          <a:prstGeom prst="rect">
            <a:avLst/>
          </a:prstGeom>
        </p:spPr>
        <p:txBody>
          <a:bodyPr wrap="square">
            <a:spAutoFit/>
          </a:bodyPr>
          <a:lstStyle/>
          <a:p>
            <a:pPr lvl="0" fontAlgn="base">
              <a:spcAft>
                <a:spcPct val="0"/>
              </a:spcAft>
              <a:buClr>
                <a:srgbClr val="996666"/>
              </a:buClr>
              <a:buSzPct val="80000"/>
              <a:buNone/>
            </a:pPr>
            <a:r>
              <a:rPr lang="en-GB" altLang="ro-RO" kern="0" dirty="0" smtClean="0">
                <a:solidFill>
                  <a:srgbClr val="000000"/>
                </a:solidFill>
                <a:latin typeface="Times New Roman" pitchFamily="18" charset="0"/>
                <a:cs typeface="Times New Roman" pitchFamily="18" charset="0"/>
              </a:rPr>
              <a:t>Heraldic symbols of the state are part of the national identity.</a:t>
            </a:r>
          </a:p>
          <a:p>
            <a:pPr lvl="0" fontAlgn="base">
              <a:spcAft>
                <a:spcPct val="0"/>
              </a:spcAft>
              <a:buClr>
                <a:srgbClr val="996666"/>
              </a:buClr>
              <a:buSzPct val="80000"/>
              <a:buNone/>
            </a:pPr>
            <a:r>
              <a:rPr lang="en-GB" altLang="ro-RO" kern="0" dirty="0" smtClean="0">
                <a:solidFill>
                  <a:srgbClr val="000000"/>
                </a:solidFill>
                <a:latin typeface="Times New Roman" pitchFamily="18" charset="0"/>
                <a:cs typeface="Times New Roman" pitchFamily="18" charset="0"/>
              </a:rPr>
              <a:t>The current coat of arms was developed after the Revolution of December1989.</a:t>
            </a:r>
          </a:p>
          <a:p>
            <a:pPr lvl="0" fontAlgn="base">
              <a:spcAft>
                <a:spcPct val="0"/>
              </a:spcAft>
              <a:buClr>
                <a:srgbClr val="996666"/>
              </a:buClr>
              <a:buSzPct val="80000"/>
              <a:buNone/>
            </a:pPr>
            <a:r>
              <a:rPr lang="en-GB" altLang="ro-RO" kern="0" dirty="0" smtClean="0">
                <a:solidFill>
                  <a:srgbClr val="000000"/>
                </a:solidFill>
                <a:latin typeface="Times New Roman" pitchFamily="18" charset="0"/>
                <a:cs typeface="Times New Roman" pitchFamily="18" charset="0"/>
              </a:rPr>
              <a:t>The components of the national coat of arms of Romania include:</a:t>
            </a:r>
          </a:p>
          <a:p>
            <a:pPr lvl="0" fontAlgn="base">
              <a:spcAft>
                <a:spcPct val="0"/>
              </a:spcAft>
              <a:buClr>
                <a:srgbClr val="996666"/>
              </a:buClr>
              <a:buSzPct val="80000"/>
              <a:buFont typeface="Wingdings" pitchFamily="2" charset="2"/>
              <a:buChar char="q"/>
            </a:pPr>
            <a:r>
              <a:rPr lang="en-GB" altLang="ro-RO" kern="0" dirty="0" smtClean="0">
                <a:solidFill>
                  <a:srgbClr val="000000"/>
                </a:solidFill>
                <a:latin typeface="Times New Roman" pitchFamily="18" charset="0"/>
                <a:cs typeface="Times New Roman" pitchFamily="18" charset="0"/>
              </a:rPr>
              <a:t> Golden Eagle- central element symbolizing the founding </a:t>
            </a:r>
            <a:r>
              <a:rPr lang="en-GB" altLang="ro-RO" kern="0" dirty="0" err="1" smtClean="0">
                <a:solidFill>
                  <a:srgbClr val="000000"/>
                </a:solidFill>
                <a:latin typeface="Times New Roman" pitchFamily="18" charset="0"/>
                <a:cs typeface="Times New Roman" pitchFamily="18" charset="0"/>
              </a:rPr>
              <a:t>Basarab</a:t>
            </a:r>
            <a:r>
              <a:rPr lang="en-GB" altLang="ro-RO" kern="0" dirty="0" smtClean="0">
                <a:solidFill>
                  <a:srgbClr val="000000"/>
                </a:solidFill>
                <a:latin typeface="Times New Roman" pitchFamily="18" charset="0"/>
                <a:cs typeface="Times New Roman" pitchFamily="18" charset="0"/>
              </a:rPr>
              <a:t> dynasty, the nucleus around which was organized Romanian </a:t>
            </a:r>
            <a:r>
              <a:rPr lang="en-GB" altLang="ro-RO" kern="0" dirty="0" smtClean="0">
                <a:solidFill>
                  <a:srgbClr val="000000"/>
                </a:solidFill>
                <a:latin typeface="Times New Roman" pitchFamily="18" charset="0"/>
                <a:cs typeface="Times New Roman" pitchFamily="18" charset="0"/>
              </a:rPr>
              <a:t>Country, one of the three provinces of the Middle Ages (Walachia, Moldavia and Transylvania)</a:t>
            </a:r>
            <a:endParaRPr lang="en-GB" altLang="ro-RO" kern="0" dirty="0" smtClean="0">
              <a:solidFill>
                <a:srgbClr val="000000"/>
              </a:solidFill>
              <a:latin typeface="Times New Roman" pitchFamily="18" charset="0"/>
              <a:cs typeface="Times New Roman" pitchFamily="18" charset="0"/>
            </a:endParaRPr>
          </a:p>
          <a:p>
            <a:pPr lvl="0" fontAlgn="base">
              <a:spcAft>
                <a:spcPct val="0"/>
              </a:spcAft>
              <a:buClr>
                <a:srgbClr val="996666"/>
              </a:buClr>
              <a:buSzPct val="80000"/>
              <a:buFont typeface="Wingdings" pitchFamily="2" charset="2"/>
              <a:buChar char="q"/>
            </a:pPr>
            <a:r>
              <a:rPr lang="en-GB" altLang="ro-RO" kern="0" dirty="0" smtClean="0">
                <a:solidFill>
                  <a:srgbClr val="000000"/>
                </a:solidFill>
                <a:latin typeface="Times New Roman" pitchFamily="18" charset="0"/>
                <a:cs typeface="Times New Roman" pitchFamily="18" charset="0"/>
              </a:rPr>
              <a:t> Shield on which it is </a:t>
            </a:r>
            <a:r>
              <a:rPr lang="en-GB" altLang="ro-RO" kern="0" dirty="0" err="1" smtClean="0">
                <a:solidFill>
                  <a:srgbClr val="000000"/>
                </a:solidFill>
                <a:latin typeface="Times New Roman" pitchFamily="18" charset="0"/>
                <a:cs typeface="Times New Roman" pitchFamily="18" charset="0"/>
              </a:rPr>
              <a:t>azur</a:t>
            </a:r>
            <a:r>
              <a:rPr lang="en-GB" altLang="ro-RO" kern="0" dirty="0" smtClean="0">
                <a:solidFill>
                  <a:srgbClr val="000000"/>
                </a:solidFill>
                <a:latin typeface="Times New Roman" pitchFamily="18" charset="0"/>
                <a:cs typeface="Times New Roman" pitchFamily="18" charset="0"/>
              </a:rPr>
              <a:t>- symbolizes the sky. The eagle holds in its talons the insignia of sovereignty: a </a:t>
            </a:r>
            <a:r>
              <a:rPr lang="en-GB" altLang="ro-RO" kern="0" dirty="0" err="1" smtClean="0">
                <a:solidFill>
                  <a:srgbClr val="000000"/>
                </a:solidFill>
                <a:latin typeface="Times New Roman" pitchFamily="18" charset="0"/>
                <a:cs typeface="Times New Roman" pitchFamily="18" charset="0"/>
              </a:rPr>
              <a:t>scepter</a:t>
            </a:r>
            <a:r>
              <a:rPr lang="en-GB" altLang="ro-RO" kern="0" dirty="0" smtClean="0">
                <a:solidFill>
                  <a:srgbClr val="000000"/>
                </a:solidFill>
                <a:latin typeface="Times New Roman" pitchFamily="18" charset="0"/>
                <a:cs typeface="Times New Roman" pitchFamily="18" charset="0"/>
              </a:rPr>
              <a:t> and a sword, which remind </a:t>
            </a:r>
            <a:r>
              <a:rPr lang="en-GB" altLang="ro-RO" kern="0" dirty="0" smtClean="0">
                <a:solidFill>
                  <a:srgbClr val="000000"/>
                </a:solidFill>
                <a:latin typeface="Times New Roman" pitchFamily="18" charset="0"/>
                <a:cs typeface="Times New Roman" pitchFamily="18" charset="0"/>
              </a:rPr>
              <a:t>of </a:t>
            </a:r>
            <a:r>
              <a:rPr lang="en-GB" altLang="ro-RO" kern="0" dirty="0" smtClean="0">
                <a:solidFill>
                  <a:srgbClr val="000000"/>
                </a:solidFill>
                <a:latin typeface="Times New Roman" pitchFamily="18" charset="0"/>
                <a:cs typeface="Times New Roman" pitchFamily="18" charset="0"/>
              </a:rPr>
              <a:t>the </a:t>
            </a:r>
            <a:r>
              <a:rPr lang="en-GB" altLang="ro-RO" kern="0" dirty="0" smtClean="0">
                <a:solidFill>
                  <a:srgbClr val="000000"/>
                </a:solidFill>
                <a:latin typeface="Times New Roman" pitchFamily="18" charset="0"/>
                <a:cs typeface="Times New Roman" pitchFamily="18" charset="0"/>
              </a:rPr>
              <a:t>Romanian ruler Michael the Brave, the first unifier of the Romanian Countries.</a:t>
            </a:r>
            <a:endParaRPr lang="el-GR" altLang="ro-RO" kern="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omania map europa eastern europe"/>
          <p:cNvPicPr>
            <a:picLocks noGrp="1"/>
          </p:cNvPicPr>
          <p:nvPr>
            <p:ph idx="1"/>
          </p:nvPr>
        </p:nvPicPr>
        <p:blipFill>
          <a:blip r:embed="rId2" cstate="print"/>
          <a:srcRect/>
          <a:stretch>
            <a:fillRect/>
          </a:stretch>
        </p:blipFill>
        <p:spPr bwMode="auto">
          <a:xfrm>
            <a:off x="685800" y="1066800"/>
            <a:ext cx="7848600" cy="5334000"/>
          </a:xfrm>
          <a:prstGeom prst="rect">
            <a:avLst/>
          </a:prstGeom>
          <a:noFill/>
          <a:ln w="9525">
            <a:noFill/>
            <a:miter lim="800000"/>
            <a:headEnd/>
            <a:tailEnd/>
          </a:ln>
        </p:spPr>
      </p:pic>
      <p:sp>
        <p:nvSpPr>
          <p:cNvPr id="3" name="Rectangle 2"/>
          <p:cNvSpPr/>
          <p:nvPr/>
        </p:nvSpPr>
        <p:spPr>
          <a:xfrm>
            <a:off x="762000" y="381000"/>
            <a:ext cx="7772400" cy="646331"/>
          </a:xfrm>
          <a:prstGeom prst="rect">
            <a:avLst/>
          </a:prstGeom>
        </p:spPr>
        <p:txBody>
          <a:bodyPr wrap="square">
            <a:spAutoFit/>
          </a:bodyPr>
          <a:lstStyle/>
          <a:p>
            <a:pPr algn="ctr"/>
            <a:r>
              <a:rPr lang="en-US" b="1" dirty="0" smtClean="0"/>
              <a:t>Romania  is situated in the eastern part of Central Europe</a:t>
            </a:r>
            <a:r>
              <a:rPr lang="en-US" dirty="0" smtClean="0"/>
              <a:t>.</a:t>
            </a:r>
          </a:p>
          <a:p>
            <a:pPr algn="ctr"/>
            <a:r>
              <a:rPr lang="en-US" b="1" dirty="0" smtClean="0"/>
              <a:t> Bucharest is the capital city of Romania. </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na\Desktop\romania-presentation-4-638.jpg"/>
          <p:cNvPicPr>
            <a:picLocks noGrp="1" noChangeAspect="1" noChangeArrowheads="1"/>
          </p:cNvPicPr>
          <p:nvPr>
            <p:ph idx="1"/>
          </p:nvPr>
        </p:nvPicPr>
        <p:blipFill>
          <a:blip r:embed="rId2" cstate="print"/>
          <a:stretch>
            <a:fillRect/>
          </a:stretch>
        </p:blipFill>
        <p:spPr bwMode="auto">
          <a:xfrm>
            <a:off x="609600" y="609600"/>
            <a:ext cx="7848600" cy="56261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609600"/>
          </a:xfrm>
        </p:spPr>
        <p:txBody>
          <a:bodyPr>
            <a:normAutofit fontScale="90000"/>
          </a:bodyPr>
          <a:lstStyle/>
          <a:p>
            <a:pPr algn="ctr"/>
            <a:r>
              <a:rPr lang="en-US" dirty="0" err="1" smtClean="0"/>
              <a:t>bucharest</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sz="1600" dirty="0" smtClean="0">
                <a:latin typeface="Times New Roman" pitchFamily="18" charset="0"/>
                <a:cs typeface="Times New Roman" pitchFamily="18" charset="0"/>
              </a:rPr>
              <a:t>Bucharest is Romania's capital and at the same time, the largest </a:t>
            </a:r>
            <a:r>
              <a:rPr lang="en-US" sz="1600" dirty="0" smtClean="0">
                <a:latin typeface="Times New Roman" pitchFamily="18" charset="0"/>
                <a:cs typeface="Times New Roman" pitchFamily="18" charset="0"/>
              </a:rPr>
              <a:t>industrial </a:t>
            </a:r>
            <a:r>
              <a:rPr lang="en-US" sz="1600" dirty="0" smtClean="0">
                <a:latin typeface="Times New Roman" pitchFamily="18" charset="0"/>
                <a:cs typeface="Times New Roman" pitchFamily="18" charset="0"/>
              </a:rPr>
              <a:t>and commercial center of the country. A population of 1,944,367 inhabitants makes Bucharest  the 6th city in population in the European Union. </a:t>
            </a:r>
            <a:r>
              <a:rPr lang="en-US" sz="1600" dirty="0" smtClean="0"/>
              <a:t>The first mention of locality appears in 1459. In 1859 became the capital of Romania. Since </a:t>
            </a:r>
            <a:r>
              <a:rPr lang="en-US" sz="1600" dirty="0" smtClean="0"/>
              <a:t>then, </a:t>
            </a:r>
            <a:r>
              <a:rPr lang="en-US" sz="1600" dirty="0" smtClean="0"/>
              <a:t>undergoes constant change, being the art scene, culture and media. Between the two world wars, Bucharest elite elegant architecture and brought the nickname "Little Paris." Currently, the capital has the same administrative level as a county and is divided into six sectors. </a:t>
            </a:r>
            <a:br>
              <a:rPr lang="en-US" sz="1600" dirty="0" smtClean="0"/>
            </a:br>
            <a:endParaRPr lang="en-US" sz="1600" dirty="0" smtClean="0"/>
          </a:p>
        </p:txBody>
      </p:sp>
      <p:pic>
        <p:nvPicPr>
          <p:cNvPr id="4" name="Picture 6" descr="large_palatul-parlamentului_54"/>
          <p:cNvPicPr>
            <a:picLocks noChangeAspect="1" noChangeArrowheads="1"/>
          </p:cNvPicPr>
          <p:nvPr/>
        </p:nvPicPr>
        <p:blipFill>
          <a:blip r:embed="rId2" cstate="print"/>
          <a:srcRect/>
          <a:stretch>
            <a:fillRect/>
          </a:stretch>
        </p:blipFill>
        <p:spPr bwMode="auto">
          <a:xfrm>
            <a:off x="533400" y="3429000"/>
            <a:ext cx="3810000" cy="2514600"/>
          </a:xfrm>
          <a:prstGeom prst="rect">
            <a:avLst/>
          </a:prstGeom>
          <a:noFill/>
          <a:ln w="9525">
            <a:noFill/>
            <a:miter lim="800000"/>
            <a:headEnd/>
            <a:tailEnd/>
          </a:ln>
        </p:spPr>
      </p:pic>
      <p:pic>
        <p:nvPicPr>
          <p:cNvPr id="5" name="Picture 8" descr="Ateneul_Roman"/>
          <p:cNvPicPr>
            <a:picLocks noChangeAspect="1" noChangeArrowheads="1"/>
          </p:cNvPicPr>
          <p:nvPr/>
        </p:nvPicPr>
        <p:blipFill>
          <a:blip r:embed="rId3" cstate="print"/>
          <a:srcRect/>
          <a:stretch>
            <a:fillRect/>
          </a:stretch>
        </p:blipFill>
        <p:spPr bwMode="auto">
          <a:xfrm>
            <a:off x="4876800" y="3505200"/>
            <a:ext cx="3505200" cy="240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b="1" dirty="0" smtClean="0">
                <a:latin typeface="Times New Roman" pitchFamily="18" charset="0"/>
                <a:cs typeface="Times New Roman" pitchFamily="18" charset="0"/>
              </a:rPr>
              <a:t>THE DANUBE </a:t>
            </a:r>
            <a:r>
              <a:rPr lang="en-US" sz="2800" b="1" dirty="0" smtClean="0">
                <a:latin typeface="Times New Roman" pitchFamily="18" charset="0"/>
                <a:cs typeface="Times New Roman" pitchFamily="18" charset="0"/>
              </a:rPr>
              <a:t>delta</a:t>
            </a:r>
            <a:r>
              <a:rPr lang="en-US" sz="2800" b="1" dirty="0" smtClean="0">
                <a:latin typeface="Times New Roman" pitchFamily="18" charset="0"/>
                <a:cs typeface="Times New Roman" pitchFamily="18" charset="0"/>
              </a:rPr>
              <a:t/>
            </a:r>
            <a:br>
              <a:rPr lang="en-US" sz="2800" b="1" dirty="0" smtClean="0">
                <a:latin typeface="Times New Roman" pitchFamily="18" charset="0"/>
                <a:cs typeface="Times New Roman" pitchFamily="18" charset="0"/>
              </a:rPr>
            </a:b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1066800"/>
            <a:ext cx="8686800" cy="5013325"/>
          </a:xfrm>
        </p:spPr>
        <p:txBody>
          <a:bodyPr/>
          <a:lstStyle/>
          <a:p>
            <a:r>
              <a:rPr lang="en-US" sz="1800" dirty="0" smtClean="0">
                <a:latin typeface="Times New Roman" pitchFamily="18" charset="0"/>
                <a:cs typeface="Times New Roman" pitchFamily="18" charset="0"/>
              </a:rPr>
              <a:t>Romanian part of the Danube is 1075 km long, which is the longest segment of the river within single country. Its landscapes change  - from the steepest cliffs, to broad and peaceful plains, until it reaches the Black Sea. Just before the end of its journey, the Danube divides into an expansive delta - The Danube Delta, second largest and best preserved delta in Europe. </a:t>
            </a:r>
          </a:p>
          <a:p>
            <a:endParaRPr lang="en-US" dirty="0"/>
          </a:p>
        </p:txBody>
      </p:sp>
      <p:pic>
        <p:nvPicPr>
          <p:cNvPr id="4" name="Picture 3" descr="Imagini pentru the danube in romania images"/>
          <p:cNvPicPr/>
          <p:nvPr/>
        </p:nvPicPr>
        <p:blipFill>
          <a:blip r:embed="rId2" cstate="print"/>
          <a:srcRect/>
          <a:stretch>
            <a:fillRect/>
          </a:stretch>
        </p:blipFill>
        <p:spPr bwMode="auto">
          <a:xfrm>
            <a:off x="533400" y="2514600"/>
            <a:ext cx="3581400" cy="2057400"/>
          </a:xfrm>
          <a:prstGeom prst="rect">
            <a:avLst/>
          </a:prstGeom>
          <a:noFill/>
          <a:ln w="9525">
            <a:noFill/>
            <a:miter lim="800000"/>
            <a:headEnd/>
            <a:tailEnd/>
          </a:ln>
        </p:spPr>
      </p:pic>
      <p:pic>
        <p:nvPicPr>
          <p:cNvPr id="5" name="Picture 4" descr="Imagini pentru the danube in romania"/>
          <p:cNvPicPr/>
          <p:nvPr/>
        </p:nvPicPr>
        <p:blipFill>
          <a:blip r:embed="rId3" cstate="print"/>
          <a:srcRect/>
          <a:stretch>
            <a:fillRect/>
          </a:stretch>
        </p:blipFill>
        <p:spPr bwMode="auto">
          <a:xfrm>
            <a:off x="5105400" y="2667000"/>
            <a:ext cx="3657600" cy="1871330"/>
          </a:xfrm>
          <a:prstGeom prst="rect">
            <a:avLst/>
          </a:prstGeom>
          <a:noFill/>
          <a:ln w="9525">
            <a:noFill/>
            <a:miter lim="800000"/>
            <a:headEnd/>
            <a:tailEnd/>
          </a:ln>
        </p:spPr>
      </p:pic>
      <p:pic>
        <p:nvPicPr>
          <p:cNvPr id="6" name="Picture 5" descr="2015-05-23-1432363952-9628536-14.jpg"/>
          <p:cNvPicPr/>
          <p:nvPr/>
        </p:nvPicPr>
        <p:blipFill>
          <a:blip r:embed="rId4" cstate="print"/>
          <a:srcRect/>
          <a:stretch>
            <a:fillRect/>
          </a:stretch>
        </p:blipFill>
        <p:spPr bwMode="auto">
          <a:xfrm>
            <a:off x="609600" y="4724400"/>
            <a:ext cx="3505200" cy="1945758"/>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5181600" y="4724400"/>
            <a:ext cx="3733800"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Users\Ana\Desktop\romania-13-728.jpg"/>
          <p:cNvPicPr>
            <a:picLocks noGrp="1" noChangeAspect="1" noChangeArrowheads="1"/>
          </p:cNvPicPr>
          <p:nvPr>
            <p:ph idx="1"/>
          </p:nvPr>
        </p:nvPicPr>
        <p:blipFill>
          <a:blip r:embed="rId2" cstate="print"/>
          <a:stretch>
            <a:fillRect/>
          </a:stretch>
        </p:blipFill>
        <p:spPr bwMode="auto">
          <a:xfrm>
            <a:off x="990600" y="304800"/>
            <a:ext cx="8000999" cy="58515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Ana\Desktop\romania-11-728.jpg"/>
          <p:cNvPicPr>
            <a:picLocks noChangeAspect="1" noChangeArrowheads="1"/>
          </p:cNvPicPr>
          <p:nvPr/>
        </p:nvPicPr>
        <p:blipFill>
          <a:blip r:embed="rId2" cstate="print"/>
          <a:srcRect/>
          <a:stretch>
            <a:fillRect/>
          </a:stretch>
        </p:blipFill>
        <p:spPr bwMode="auto">
          <a:xfrm>
            <a:off x="1104900" y="828675"/>
            <a:ext cx="6934200" cy="5200650"/>
          </a:xfrm>
          <a:prstGeom prst="rect">
            <a:avLst/>
          </a:prstGeom>
          <a:noFill/>
        </p:spPr>
      </p:pic>
      <p:pic>
        <p:nvPicPr>
          <p:cNvPr id="8196" name="Picture 4" descr="C:\Users\Ana\Desktop\romania-11-728.jpg"/>
          <p:cNvPicPr>
            <a:picLocks noChangeAspect="1" noChangeArrowheads="1"/>
          </p:cNvPicPr>
          <p:nvPr/>
        </p:nvPicPr>
        <p:blipFill>
          <a:blip r:embed="rId2" cstate="print"/>
          <a:srcRect/>
          <a:stretch>
            <a:fillRect/>
          </a:stretch>
        </p:blipFill>
        <p:spPr bwMode="auto">
          <a:xfrm>
            <a:off x="1104900" y="828675"/>
            <a:ext cx="6934200" cy="5200650"/>
          </a:xfrm>
          <a:prstGeom prst="rect">
            <a:avLst/>
          </a:prstGeom>
          <a:noFill/>
        </p:spPr>
      </p:pic>
      <p:pic>
        <p:nvPicPr>
          <p:cNvPr id="8197" name="Picture 5" descr="C:\Users\Ana\Desktop\romania-11-728.jpg"/>
          <p:cNvPicPr>
            <a:picLocks noChangeAspect="1" noChangeArrowheads="1"/>
          </p:cNvPicPr>
          <p:nvPr/>
        </p:nvPicPr>
        <p:blipFill>
          <a:blip r:embed="rId2" cstate="print"/>
          <a:srcRect/>
          <a:stretch>
            <a:fillRect/>
          </a:stretch>
        </p:blipFill>
        <p:spPr bwMode="auto">
          <a:xfrm>
            <a:off x="1104900" y="828675"/>
            <a:ext cx="6934200" cy="5200650"/>
          </a:xfrm>
          <a:prstGeom prst="rect">
            <a:avLst/>
          </a:prstGeom>
          <a:noFill/>
        </p:spPr>
      </p:pic>
      <p:pic>
        <p:nvPicPr>
          <p:cNvPr id="8198" name="Picture 6" descr="C:\Users\Ana\Desktop\romania-11-728.jpg"/>
          <p:cNvPicPr>
            <a:picLocks noChangeAspect="1" noChangeArrowheads="1"/>
          </p:cNvPicPr>
          <p:nvPr/>
        </p:nvPicPr>
        <p:blipFill>
          <a:blip r:embed="rId2" cstate="print"/>
          <a:srcRect/>
          <a:stretch>
            <a:fillRect/>
          </a:stretch>
        </p:blipFill>
        <p:spPr bwMode="auto">
          <a:xfrm>
            <a:off x="533400" y="457200"/>
            <a:ext cx="8229600" cy="60198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TotalTime>
  <Words>535</Words>
  <Application>Microsoft Office PowerPoint</Application>
  <PresentationFormat>On-screen Show (4:3)</PresentationFormat>
  <Paragraphs>30</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Trek</vt:lpstr>
      <vt:lpstr>Slide 1</vt:lpstr>
      <vt:lpstr>Slide 2</vt:lpstr>
      <vt:lpstr>A SYMBOL OF our COUNTRY</vt:lpstr>
      <vt:lpstr>Slide 4</vt:lpstr>
      <vt:lpstr>Slide 5</vt:lpstr>
      <vt:lpstr>bucharest </vt:lpstr>
      <vt:lpstr>THE DANUBE delta </vt:lpstr>
      <vt:lpstr>Slide 8</vt:lpstr>
      <vt:lpstr>Slide 9</vt:lpstr>
      <vt:lpstr>The palace of culture, iasi, moldavia</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Ana</dc:creator>
  <cp:lastModifiedBy>Tibi</cp:lastModifiedBy>
  <cp:revision>15</cp:revision>
  <dcterms:created xsi:type="dcterms:W3CDTF">2017-11-11T07:19:32Z</dcterms:created>
  <dcterms:modified xsi:type="dcterms:W3CDTF">2021-03-22T14:25:21Z</dcterms:modified>
</cp:coreProperties>
</file>