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6" y="-60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pPr/>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pPr/>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pPr/>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pPr/>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3E5059C3-6A89-4494-99FF-5A4D6FFD50EB}" type="datetimeFigureOut">
              <a:rPr lang="en-US" dirty="0"/>
              <a:pPr/>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pPr/>
              <a:t>3/22/2021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2609285" y="2851331"/>
            <a:ext cx="3893623" cy="307143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666635" y="2851331"/>
            <a:ext cx="3899798" cy="307143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pPr/>
              <a:t>3/22/2021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pPr/>
              <a:t>3/22/2021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pPr/>
              <a:t>3/22/2021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o-RO"/>
              <a:t>Faceți clic pentru a edita stilul de titlu coordonator</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37D525BB-DA17-4BA0-B3C8-3AC3ABC827E6}" type="datetimeFigureOut">
              <a:rPr lang="en-US" dirty="0"/>
              <a:pPr/>
              <a:t>3/22/2021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16C4C9A-3960-41CF-A4E9-2A8FB932454B}" type="datetimeFigureOut">
              <a:rPr lang="en-US" dirty="0"/>
              <a:pPr/>
              <a:t>3/22/2021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pPr/>
              <a:t>3/22/2021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olandia.eu/en/trips/best-of-romania-in-10-days" TargetMode="External"/><Relationship Id="rId2" Type="http://schemas.openxmlformats.org/officeDocument/2006/relationships/hyperlink" Target="https://rolandia.eu/en/trips/classic-romania-tour-experience-its-unspoiled-lifestyle-in-8-days" TargetMode="External"/><Relationship Id="rId1" Type="http://schemas.openxmlformats.org/officeDocument/2006/relationships/slideLayout" Target="../slideLayouts/slideLayout2.xml"/><Relationship Id="rId4" Type="http://schemas.openxmlformats.org/officeDocument/2006/relationships/hyperlink" Target="https://rolandia.eu/en/trips/amazing-romania-a-7-day-tour-packed-with-local-crafts-legends-and-wildlife-experien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rolandia.eu/en/blog/discover-romania/38-reasons-to-never-visit-roman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rolandia.eu/en/blog/others/the-best-romanian-be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 xmlns:a16="http://schemas.microsoft.com/office/drawing/2014/main" id="{F375F7DE-6F3B-BE45-906A-96499D11EDC2}"/>
              </a:ext>
            </a:extLst>
          </p:cNvPr>
          <p:cNvSpPr>
            <a:spLocks noGrp="1"/>
          </p:cNvSpPr>
          <p:nvPr>
            <p:ph type="title"/>
          </p:nvPr>
        </p:nvSpPr>
        <p:spPr>
          <a:xfrm>
            <a:off x="2069626" y="3068523"/>
            <a:ext cx="7958331" cy="1077229"/>
          </a:xfrm>
        </p:spPr>
        <p:txBody>
          <a:bodyPr anchor="ctr"/>
          <a:lstStyle/>
          <a:p>
            <a:pPr algn="ctr" rtl="1"/>
            <a:r>
              <a:rPr lang="ro-RO" sz="3200" b="1" i="1" dirty="0" smtClean="0">
                <a:solidFill>
                  <a:schemeClr val="bg2">
                    <a:lumMod val="10000"/>
                    <a:lumOff val="90000"/>
                  </a:schemeClr>
                </a:solidFill>
              </a:rPr>
              <a:t>ROMANIAN</a:t>
            </a:r>
            <a:r>
              <a:rPr lang="ro-RO" sz="3200" b="1" dirty="0" smtClean="0">
                <a:solidFill>
                  <a:schemeClr val="bg2">
                    <a:lumMod val="10000"/>
                    <a:lumOff val="90000"/>
                  </a:schemeClr>
                </a:solidFill>
              </a:rPr>
              <a:t> </a:t>
            </a:r>
            <a:r>
              <a:rPr lang="en-US" sz="3200" b="1" dirty="0" smtClean="0">
                <a:solidFill>
                  <a:schemeClr val="bg2">
                    <a:lumMod val="10000"/>
                    <a:lumOff val="90000"/>
                  </a:schemeClr>
                </a:solidFill>
              </a:rPr>
              <a:t> TRADITIONAL</a:t>
            </a:r>
            <a:br>
              <a:rPr lang="en-US" sz="3200" b="1" dirty="0" smtClean="0">
                <a:solidFill>
                  <a:schemeClr val="bg2">
                    <a:lumMod val="10000"/>
                    <a:lumOff val="90000"/>
                  </a:schemeClr>
                </a:solidFill>
              </a:rPr>
            </a:br>
            <a:r>
              <a:rPr lang="ro-RO" b="1" i="1" dirty="0" smtClean="0">
                <a:solidFill>
                  <a:schemeClr val="bg2">
                    <a:lumMod val="10000"/>
                    <a:lumOff val="90000"/>
                  </a:schemeClr>
                </a:solidFill>
              </a:rPr>
              <a:t>FOOD</a:t>
            </a:r>
            <a:r>
              <a:rPr lang="ro-RO" dirty="0" smtClean="0">
                <a:solidFill>
                  <a:schemeClr val="bg2">
                    <a:lumMod val="10000"/>
                    <a:lumOff val="90000"/>
                  </a:schemeClr>
                </a:solidFill>
              </a:rPr>
              <a:t> </a:t>
            </a:r>
            <a:endParaRPr lang="ro-RO" dirty="0">
              <a:solidFill>
                <a:schemeClr val="bg2">
                  <a:lumMod val="10000"/>
                  <a:lumOff val="90000"/>
                </a:schemeClr>
              </a:solidFill>
            </a:endParaRPr>
          </a:p>
        </p:txBody>
      </p:sp>
      <p:pic>
        <p:nvPicPr>
          <p:cNvPr id="7" name="Imagine 7">
            <a:extLst>
              <a:ext uri="{FF2B5EF4-FFF2-40B4-BE49-F238E27FC236}">
                <a16:creationId xmlns="" xmlns:a16="http://schemas.microsoft.com/office/drawing/2014/main" id="{ECBC100C-C2A5-6147-9ABF-7E43CDFCC038}"/>
              </a:ext>
            </a:extLst>
          </p:cNvPr>
          <p:cNvPicPr>
            <a:picLocks noChangeAspect="1"/>
          </p:cNvPicPr>
          <p:nvPr/>
        </p:nvPicPr>
        <p:blipFill>
          <a:blip r:embed="rId2"/>
          <a:stretch>
            <a:fillRect/>
          </a:stretch>
        </p:blipFill>
        <p:spPr>
          <a:xfrm>
            <a:off x="1176010" y="5171136"/>
            <a:ext cx="2326354" cy="1549933"/>
          </a:xfrm>
          <a:prstGeom prst="rect">
            <a:avLst/>
          </a:prstGeom>
        </p:spPr>
      </p:pic>
      <p:pic>
        <p:nvPicPr>
          <p:cNvPr id="8" name="Imagine 8">
            <a:extLst>
              <a:ext uri="{FF2B5EF4-FFF2-40B4-BE49-F238E27FC236}">
                <a16:creationId xmlns="" xmlns:a16="http://schemas.microsoft.com/office/drawing/2014/main" id="{F558BA30-21D6-6747-A10E-4549DA756309}"/>
              </a:ext>
            </a:extLst>
          </p:cNvPr>
          <p:cNvPicPr>
            <a:picLocks noChangeAspect="1"/>
          </p:cNvPicPr>
          <p:nvPr/>
        </p:nvPicPr>
        <p:blipFill>
          <a:blip r:embed="rId3"/>
          <a:stretch>
            <a:fillRect/>
          </a:stretch>
        </p:blipFill>
        <p:spPr>
          <a:xfrm>
            <a:off x="1186089" y="234979"/>
            <a:ext cx="1841502" cy="1226901"/>
          </a:xfrm>
          <a:prstGeom prst="rect">
            <a:avLst/>
          </a:prstGeom>
        </p:spPr>
      </p:pic>
      <p:pic>
        <p:nvPicPr>
          <p:cNvPr id="9" name="Imagine 9">
            <a:extLst>
              <a:ext uri="{FF2B5EF4-FFF2-40B4-BE49-F238E27FC236}">
                <a16:creationId xmlns="" xmlns:a16="http://schemas.microsoft.com/office/drawing/2014/main" id="{BD8C6CFB-A423-3241-9E1E-1FB9CE08944B}"/>
              </a:ext>
            </a:extLst>
          </p:cNvPr>
          <p:cNvPicPr>
            <a:picLocks noChangeAspect="1"/>
          </p:cNvPicPr>
          <p:nvPr/>
        </p:nvPicPr>
        <p:blipFill>
          <a:blip r:embed="rId4"/>
          <a:stretch>
            <a:fillRect/>
          </a:stretch>
        </p:blipFill>
        <p:spPr>
          <a:xfrm>
            <a:off x="3592290" y="234979"/>
            <a:ext cx="2177931" cy="1226901"/>
          </a:xfrm>
          <a:prstGeom prst="rect">
            <a:avLst/>
          </a:prstGeom>
        </p:spPr>
      </p:pic>
      <p:pic>
        <p:nvPicPr>
          <p:cNvPr id="10" name="Imagine 10">
            <a:extLst>
              <a:ext uri="{FF2B5EF4-FFF2-40B4-BE49-F238E27FC236}">
                <a16:creationId xmlns="" xmlns:a16="http://schemas.microsoft.com/office/drawing/2014/main" id="{0C237C8C-C699-3142-AF4F-52F0ACBF6854}"/>
              </a:ext>
            </a:extLst>
          </p:cNvPr>
          <p:cNvPicPr>
            <a:picLocks noChangeAspect="1"/>
          </p:cNvPicPr>
          <p:nvPr/>
        </p:nvPicPr>
        <p:blipFill>
          <a:blip r:embed="rId5"/>
          <a:stretch>
            <a:fillRect/>
          </a:stretch>
        </p:blipFill>
        <p:spPr>
          <a:xfrm>
            <a:off x="1316071" y="1870475"/>
            <a:ext cx="2186293" cy="1155403"/>
          </a:xfrm>
          <a:prstGeom prst="rect">
            <a:avLst/>
          </a:prstGeom>
        </p:spPr>
      </p:pic>
      <p:pic>
        <p:nvPicPr>
          <p:cNvPr id="11" name="Imagine 11">
            <a:extLst>
              <a:ext uri="{FF2B5EF4-FFF2-40B4-BE49-F238E27FC236}">
                <a16:creationId xmlns="" xmlns:a16="http://schemas.microsoft.com/office/drawing/2014/main" id="{93706CDA-6FA5-9946-B003-197349CF69A3}"/>
              </a:ext>
            </a:extLst>
          </p:cNvPr>
          <p:cNvPicPr>
            <a:picLocks noChangeAspect="1"/>
          </p:cNvPicPr>
          <p:nvPr/>
        </p:nvPicPr>
        <p:blipFill>
          <a:blip r:embed="rId6"/>
          <a:stretch>
            <a:fillRect/>
          </a:stretch>
        </p:blipFill>
        <p:spPr>
          <a:xfrm>
            <a:off x="3769643" y="5171136"/>
            <a:ext cx="2326356" cy="1549934"/>
          </a:xfrm>
          <a:prstGeom prst="rect">
            <a:avLst/>
          </a:prstGeom>
        </p:spPr>
      </p:pic>
      <p:pic>
        <p:nvPicPr>
          <p:cNvPr id="12" name="Imagine 12">
            <a:extLst>
              <a:ext uri="{FF2B5EF4-FFF2-40B4-BE49-F238E27FC236}">
                <a16:creationId xmlns="" xmlns:a16="http://schemas.microsoft.com/office/drawing/2014/main" id="{0769BBC3-1E5A-1C4D-8D4E-9EBA8A5747B5}"/>
              </a:ext>
            </a:extLst>
          </p:cNvPr>
          <p:cNvPicPr>
            <a:picLocks noChangeAspect="1"/>
          </p:cNvPicPr>
          <p:nvPr/>
        </p:nvPicPr>
        <p:blipFill>
          <a:blip r:embed="rId7"/>
          <a:stretch>
            <a:fillRect/>
          </a:stretch>
        </p:blipFill>
        <p:spPr>
          <a:xfrm>
            <a:off x="6095999" y="222595"/>
            <a:ext cx="2373085" cy="1580475"/>
          </a:xfrm>
          <a:prstGeom prst="rect">
            <a:avLst/>
          </a:prstGeom>
        </p:spPr>
      </p:pic>
      <p:pic>
        <p:nvPicPr>
          <p:cNvPr id="13" name="Imagine 13">
            <a:extLst>
              <a:ext uri="{FF2B5EF4-FFF2-40B4-BE49-F238E27FC236}">
                <a16:creationId xmlns="" xmlns:a16="http://schemas.microsoft.com/office/drawing/2014/main" id="{A9C07C1B-44DB-D043-A6EF-92ED72B48714}"/>
              </a:ext>
            </a:extLst>
          </p:cNvPr>
          <p:cNvPicPr>
            <a:picLocks noChangeAspect="1"/>
          </p:cNvPicPr>
          <p:nvPr/>
        </p:nvPicPr>
        <p:blipFill>
          <a:blip r:embed="rId8"/>
          <a:stretch>
            <a:fillRect/>
          </a:stretch>
        </p:blipFill>
        <p:spPr>
          <a:xfrm>
            <a:off x="6363278" y="5171136"/>
            <a:ext cx="2640118" cy="1456617"/>
          </a:xfrm>
          <a:prstGeom prst="rect">
            <a:avLst/>
          </a:prstGeom>
        </p:spPr>
      </p:pic>
      <p:pic>
        <p:nvPicPr>
          <p:cNvPr id="14" name="Imagine 14">
            <a:extLst>
              <a:ext uri="{FF2B5EF4-FFF2-40B4-BE49-F238E27FC236}">
                <a16:creationId xmlns="" xmlns:a16="http://schemas.microsoft.com/office/drawing/2014/main" id="{A8BC4AE5-B2CB-2247-858C-37C93B1CAD6B}"/>
              </a:ext>
            </a:extLst>
          </p:cNvPr>
          <p:cNvPicPr>
            <a:picLocks noChangeAspect="1"/>
          </p:cNvPicPr>
          <p:nvPr/>
        </p:nvPicPr>
        <p:blipFill>
          <a:blip r:embed="rId9"/>
          <a:stretch>
            <a:fillRect/>
          </a:stretch>
        </p:blipFill>
        <p:spPr>
          <a:xfrm>
            <a:off x="1176010" y="3455238"/>
            <a:ext cx="2186292" cy="1456617"/>
          </a:xfrm>
          <a:prstGeom prst="rect">
            <a:avLst/>
          </a:prstGeom>
        </p:spPr>
      </p:pic>
      <p:pic>
        <p:nvPicPr>
          <p:cNvPr id="15" name="Imagine 15">
            <a:extLst>
              <a:ext uri="{FF2B5EF4-FFF2-40B4-BE49-F238E27FC236}">
                <a16:creationId xmlns="" xmlns:a16="http://schemas.microsoft.com/office/drawing/2014/main" id="{67C3DC02-02D7-5940-BBC2-ACCA57319FDC}"/>
              </a:ext>
            </a:extLst>
          </p:cNvPr>
          <p:cNvPicPr>
            <a:picLocks noChangeAspect="1"/>
          </p:cNvPicPr>
          <p:nvPr/>
        </p:nvPicPr>
        <p:blipFill>
          <a:blip r:embed="rId10"/>
          <a:stretch>
            <a:fillRect/>
          </a:stretch>
        </p:blipFill>
        <p:spPr>
          <a:xfrm>
            <a:off x="9003396" y="5171735"/>
            <a:ext cx="2396513" cy="1596677"/>
          </a:xfrm>
          <a:prstGeom prst="rect">
            <a:avLst/>
          </a:prstGeom>
        </p:spPr>
      </p:pic>
      <p:pic>
        <p:nvPicPr>
          <p:cNvPr id="16" name="Imagine 16">
            <a:extLst>
              <a:ext uri="{FF2B5EF4-FFF2-40B4-BE49-F238E27FC236}">
                <a16:creationId xmlns="" xmlns:a16="http://schemas.microsoft.com/office/drawing/2014/main" id="{1BC316DC-C2E0-3446-92EB-8560CEFAEEBE}"/>
              </a:ext>
            </a:extLst>
          </p:cNvPr>
          <p:cNvPicPr>
            <a:picLocks noChangeAspect="1"/>
          </p:cNvPicPr>
          <p:nvPr/>
        </p:nvPicPr>
        <p:blipFill>
          <a:blip r:embed="rId11"/>
          <a:stretch>
            <a:fillRect/>
          </a:stretch>
        </p:blipFill>
        <p:spPr>
          <a:xfrm>
            <a:off x="8829700" y="3058626"/>
            <a:ext cx="2396514" cy="1596678"/>
          </a:xfrm>
          <a:prstGeom prst="rect">
            <a:avLst/>
          </a:prstGeom>
        </p:spPr>
      </p:pic>
      <p:pic>
        <p:nvPicPr>
          <p:cNvPr id="17" name="Imagine 17">
            <a:extLst>
              <a:ext uri="{FF2B5EF4-FFF2-40B4-BE49-F238E27FC236}">
                <a16:creationId xmlns="" xmlns:a16="http://schemas.microsoft.com/office/drawing/2014/main" id="{688DDDAC-AD3A-C247-A62E-D043F4736CCE}"/>
              </a:ext>
            </a:extLst>
          </p:cNvPr>
          <p:cNvPicPr>
            <a:picLocks noChangeAspect="1"/>
          </p:cNvPicPr>
          <p:nvPr/>
        </p:nvPicPr>
        <p:blipFill>
          <a:blip r:embed="rId12"/>
          <a:stretch>
            <a:fillRect/>
          </a:stretch>
        </p:blipFill>
        <p:spPr>
          <a:xfrm>
            <a:off x="8469084" y="323678"/>
            <a:ext cx="2757130" cy="1826598"/>
          </a:xfrm>
          <a:prstGeom prst="rect">
            <a:avLst/>
          </a:prstGeom>
        </p:spPr>
      </p:pic>
      <p:sp>
        <p:nvSpPr>
          <p:cNvPr id="20" name="CasetăText 19">
            <a:extLst>
              <a:ext uri="{FF2B5EF4-FFF2-40B4-BE49-F238E27FC236}">
                <a16:creationId xmlns="" xmlns:a16="http://schemas.microsoft.com/office/drawing/2014/main" id="{104229FF-1090-714A-BA21-CAEEFE6EBA2F}"/>
              </a:ext>
            </a:extLst>
          </p:cNvPr>
          <p:cNvSpPr txBox="1"/>
          <p:nvPr/>
        </p:nvSpPr>
        <p:spPr>
          <a:xfrm flipV="1">
            <a:off x="5422532" y="4259633"/>
            <a:ext cx="2186292" cy="210047"/>
          </a:xfrm>
          <a:prstGeom prst="rect">
            <a:avLst/>
          </a:prstGeom>
          <a:noFill/>
        </p:spPr>
        <p:txBody>
          <a:bodyPr wrap="square" rtlCol="0">
            <a:spAutoFit/>
          </a:bodyPr>
          <a:lstStyle/>
          <a:p>
            <a:pPr algn="l"/>
            <a:endParaRPr lang="ro-RO"/>
          </a:p>
        </p:txBody>
      </p:sp>
    </p:spTree>
    <p:extLst>
      <p:ext uri="{BB962C8B-B14F-4D97-AF65-F5344CB8AC3E}">
        <p14:creationId xmlns="" xmlns:p14="http://schemas.microsoft.com/office/powerpoint/2010/main" val="2682618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213A596E-4346-EE44-90ED-97CA98AB6F15}"/>
              </a:ext>
            </a:extLst>
          </p:cNvPr>
          <p:cNvSpPr>
            <a:spLocks noGrp="1"/>
          </p:cNvSpPr>
          <p:nvPr>
            <p:ph type="title"/>
          </p:nvPr>
        </p:nvSpPr>
        <p:spPr>
          <a:xfrm>
            <a:off x="-830853" y="269441"/>
            <a:ext cx="7958331" cy="1077229"/>
          </a:xfrm>
        </p:spPr>
        <p:txBody>
          <a:bodyPr>
            <a:normAutofit/>
          </a:bodyPr>
          <a:lstStyle/>
          <a:p>
            <a:r>
              <a:rPr lang="en-US" sz="4000" dirty="0" err="1" smtClean="0">
                <a:effectLst/>
                <a:latin typeface="OpenSans-Regular"/>
                <a:ea typeface="Times New Roman" panose="02020603050405020304" pitchFamily="18" charset="0"/>
                <a:cs typeface="Times New Roman" panose="02020603050405020304" pitchFamily="18" charset="0"/>
              </a:rPr>
              <a:t>Drob</a:t>
            </a:r>
            <a:r>
              <a:rPr lang="en-US" sz="4000" dirty="0" smtClean="0">
                <a:effectLst/>
                <a:latin typeface="OpenSans-Regular"/>
                <a:ea typeface="Times New Roman" panose="02020603050405020304" pitchFamily="18" charset="0"/>
                <a:cs typeface="Times New Roman" panose="02020603050405020304" pitchFamily="18" charset="0"/>
              </a:rPr>
              <a:t> </a:t>
            </a:r>
            <a:r>
              <a:rPr lang="en-US" sz="4000" dirty="0">
                <a:effectLst/>
                <a:latin typeface="OpenSans-Regular"/>
                <a:ea typeface="Times New Roman" panose="02020603050405020304" pitchFamily="18" charset="0"/>
                <a:cs typeface="Times New Roman" panose="02020603050405020304" pitchFamily="18" charset="0"/>
              </a:rPr>
              <a:t>de </a:t>
            </a:r>
            <a:r>
              <a:rPr lang="en-US" sz="4000" dirty="0" err="1">
                <a:effectLst/>
                <a:latin typeface="OpenSans-Regular"/>
                <a:ea typeface="Times New Roman" panose="02020603050405020304" pitchFamily="18" charset="0"/>
                <a:cs typeface="Times New Roman" panose="02020603050405020304" pitchFamily="18" charset="0"/>
              </a:rPr>
              <a:t>miel</a:t>
            </a:r>
            <a:r>
              <a:rPr lang="en-US" sz="4000" dirty="0">
                <a:effectLst/>
                <a:latin typeface="OpenSans-Regular"/>
                <a:ea typeface="Times New Roman" panose="02020603050405020304" pitchFamily="18" charset="0"/>
                <a:cs typeface="Times New Roman" panose="02020603050405020304" pitchFamily="18" charset="0"/>
              </a:rPr>
              <a:t> (Lamb </a:t>
            </a:r>
            <a:r>
              <a:rPr lang="en-US" sz="4000" dirty="0" err="1">
                <a:effectLst/>
                <a:latin typeface="OpenSans-Regular"/>
                <a:ea typeface="Times New Roman" panose="02020603050405020304" pitchFamily="18" charset="0"/>
                <a:cs typeface="Times New Roman" panose="02020603050405020304" pitchFamily="18" charset="0"/>
              </a:rPr>
              <a:t>Drob</a:t>
            </a:r>
            <a:r>
              <a:rPr lang="en-US" sz="4000" dirty="0">
                <a:effectLst/>
                <a:latin typeface="OpenSans-Regular"/>
                <a:ea typeface="Times New Roman" panose="02020603050405020304" pitchFamily="18" charset="0"/>
                <a:cs typeface="Times New Roman" panose="02020603050405020304" pitchFamily="18" charset="0"/>
              </a:rPr>
              <a:t>)</a:t>
            </a:r>
            <a:endParaRPr lang="ro-R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B0760218-803E-7340-802D-41A5CC9D4DE9}"/>
              </a:ext>
            </a:extLst>
          </p:cNvPr>
          <p:cNvSpPr>
            <a:spLocks noGrp="1"/>
          </p:cNvSpPr>
          <p:nvPr>
            <p:ph idx="1"/>
          </p:nvPr>
        </p:nvSpPr>
        <p:spPr>
          <a:xfrm>
            <a:off x="5856564" y="-1904051"/>
            <a:ext cx="5652281" cy="11398124"/>
          </a:xfrm>
        </p:spPr>
        <p:txBody>
          <a:bodyPr>
            <a:normAutofit/>
          </a:bodyPr>
          <a:lstStyle/>
          <a:p>
            <a:r>
              <a:rPr lang="en-US" sz="1800" dirty="0">
                <a:effectLst/>
                <a:latin typeface="OpenSans-Regular"/>
                <a:ea typeface="Times New Roman" panose="02020603050405020304" pitchFamily="18" charset="0"/>
                <a:cs typeface="Times New Roman" panose="02020603050405020304" pitchFamily="18" charset="0"/>
              </a:rPr>
              <a:t>In the Romanian tradition, the Lamb </a:t>
            </a:r>
            <a:r>
              <a:rPr lang="en-US" sz="1800" dirty="0" err="1">
                <a:effectLst/>
                <a:latin typeface="OpenSans-Regular"/>
                <a:ea typeface="Times New Roman" panose="02020603050405020304" pitchFamily="18" charset="0"/>
                <a:cs typeface="Times New Roman" panose="02020603050405020304" pitchFamily="18" charset="0"/>
              </a:rPr>
              <a:t>Drob</a:t>
            </a:r>
            <a:r>
              <a:rPr lang="en-US" sz="1800" dirty="0">
                <a:effectLst/>
                <a:latin typeface="OpenSans-Regular"/>
                <a:ea typeface="Times New Roman" panose="02020603050405020304" pitchFamily="18" charset="0"/>
                <a:cs typeface="Times New Roman" panose="02020603050405020304" pitchFamily="18" charset="0"/>
              </a:rPr>
              <a:t> is a dish which is </a:t>
            </a:r>
            <a:r>
              <a:rPr lang="en-US" sz="1800" dirty="0">
                <a:effectLst/>
                <a:latin typeface="OpenSans-Bold"/>
                <a:ea typeface="Times New Roman" panose="02020603050405020304" pitchFamily="18" charset="0"/>
                <a:cs typeface="Times New Roman" panose="02020603050405020304" pitchFamily="18" charset="0"/>
              </a:rPr>
              <a:t>exclusively prepared during Easter.</a:t>
            </a:r>
            <a:r>
              <a:rPr lang="en-US" sz="1800" dirty="0">
                <a:effectLst/>
                <a:latin typeface="OpenSans-Regular"/>
                <a:ea typeface="Times New Roman" panose="02020603050405020304" pitchFamily="18" charset="0"/>
                <a:cs typeface="Times New Roman" panose="02020603050405020304" pitchFamily="18"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The Lamb </a:t>
            </a:r>
            <a:r>
              <a:rPr lang="en-US" sz="1800" dirty="0" err="1">
                <a:effectLst/>
                <a:latin typeface="OpenSans-Regular"/>
                <a:ea typeface="Times New Roman" panose="02020603050405020304" pitchFamily="18" charset="0"/>
                <a:cs typeface="Times New Roman" panose="02020603050405020304" pitchFamily="18" charset="0"/>
              </a:rPr>
              <a:t>Drob</a:t>
            </a:r>
            <a:r>
              <a:rPr lang="en-US" sz="1800" dirty="0">
                <a:effectLst/>
                <a:latin typeface="OpenSans-Regular"/>
                <a:ea typeface="Times New Roman" panose="02020603050405020304" pitchFamily="18" charset="0"/>
                <a:cs typeface="Times New Roman" panose="02020603050405020304" pitchFamily="18" charset="0"/>
              </a:rPr>
              <a:t> is a delicious appetizer made with lamb </a:t>
            </a:r>
            <a:r>
              <a:rPr lang="en-US" sz="1800" dirty="0" err="1">
                <a:effectLst/>
                <a:latin typeface="OpenSans-Regular"/>
                <a:ea typeface="Times New Roman" panose="02020603050405020304" pitchFamily="18" charset="0"/>
                <a:cs typeface="Times New Roman" panose="02020603050405020304" pitchFamily="18" charset="0"/>
              </a:rPr>
              <a:t>offals</a:t>
            </a:r>
            <a:r>
              <a:rPr lang="en-US" sz="1800" dirty="0">
                <a:effectLst/>
                <a:latin typeface="OpenSans-Regular"/>
                <a:ea typeface="Times New Roman" panose="02020603050405020304" pitchFamily="18" charset="0"/>
                <a:cs typeface="Times New Roman" panose="02020603050405020304" pitchFamily="18" charset="0"/>
              </a:rPr>
              <a:t> (liver, lungs, spleen, heart, and kidneys), eggs, green </a:t>
            </a:r>
            <a:r>
              <a:rPr lang="en-US" sz="1800" dirty="0" smtClean="0">
                <a:effectLst/>
                <a:latin typeface="OpenSans-Regular"/>
                <a:ea typeface="Times New Roman" panose="02020603050405020304" pitchFamily="18" charset="0"/>
                <a:cs typeface="Times New Roman" panose="02020603050405020304" pitchFamily="18" charset="0"/>
              </a:rPr>
              <a:t>onions and </a:t>
            </a:r>
            <a:r>
              <a:rPr lang="en-US" sz="1800" dirty="0">
                <a:effectLst/>
                <a:latin typeface="OpenSans-Regular"/>
                <a:ea typeface="Times New Roman" panose="02020603050405020304" pitchFamily="18" charset="0"/>
                <a:cs typeface="Times New Roman" panose="02020603050405020304" pitchFamily="18" charset="0"/>
              </a:rPr>
              <a:t>several herbs such as dill, garlic, and parsley.</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smtClean="0">
                <a:effectLst/>
                <a:latin typeface="OpenSans-Regular"/>
                <a:ea typeface="Times New Roman" panose="02020603050405020304" pitchFamily="18" charset="0"/>
                <a:cs typeface="Times New Roman" panose="02020603050405020304" pitchFamily="18" charset="0"/>
              </a:rPr>
              <a:t>The </a:t>
            </a:r>
            <a:r>
              <a:rPr lang="en-US" sz="1800" dirty="0">
                <a:effectLst/>
                <a:latin typeface="OpenSans-Regular"/>
                <a:ea typeface="Times New Roman" panose="02020603050405020304" pitchFamily="18" charset="0"/>
                <a:cs typeface="Times New Roman" panose="02020603050405020304" pitchFamily="18" charset="0"/>
              </a:rPr>
              <a:t>Lamb </a:t>
            </a:r>
            <a:r>
              <a:rPr lang="en-US" sz="1800" dirty="0" err="1">
                <a:effectLst/>
                <a:latin typeface="OpenSans-Regular"/>
                <a:ea typeface="Times New Roman" panose="02020603050405020304" pitchFamily="18" charset="0"/>
                <a:cs typeface="Times New Roman" panose="02020603050405020304" pitchFamily="18" charset="0"/>
              </a:rPr>
              <a:t>Drob</a:t>
            </a:r>
            <a:r>
              <a:rPr lang="en-US" sz="1800" dirty="0">
                <a:effectLst/>
                <a:latin typeface="OpenSans-Regular"/>
                <a:ea typeface="Times New Roman" panose="02020603050405020304" pitchFamily="18" charset="0"/>
                <a:cs typeface="Times New Roman" panose="02020603050405020304" pitchFamily="18" charset="0"/>
              </a:rPr>
              <a:t> has a medium preparation difficulty, but to be honest, it's not rocket science. The most important part is washing and preparing the lamb </a:t>
            </a:r>
            <a:r>
              <a:rPr lang="en-US" sz="1800" dirty="0" err="1">
                <a:effectLst/>
                <a:latin typeface="OpenSans-Regular"/>
                <a:ea typeface="Times New Roman" panose="02020603050405020304" pitchFamily="18" charset="0"/>
                <a:cs typeface="Times New Roman" panose="02020603050405020304" pitchFamily="18" charset="0"/>
              </a:rPr>
              <a:t>offals</a:t>
            </a:r>
            <a:r>
              <a:rPr lang="en-US" sz="1800" dirty="0">
                <a:effectLst/>
                <a:latin typeface="OpenSans-Regular"/>
                <a:ea typeface="Times New Roman" panose="02020603050405020304" pitchFamily="18" charset="0"/>
                <a:cs typeface="Times New Roman" panose="02020603050405020304" pitchFamily="18" charset="0"/>
              </a:rPr>
              <a:t>. Afterward, you just have to chop them, mix them with the rest of the ingredients, and bake them.</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Bold"/>
                <a:ea typeface="Times New Roman" panose="02020603050405020304" pitchFamily="18" charset="0"/>
                <a:cs typeface="Times New Roman" panose="02020603050405020304" pitchFamily="18" charset="0"/>
              </a:rPr>
              <a:t>The </a:t>
            </a:r>
            <a:r>
              <a:rPr lang="en-US" sz="1800" dirty="0" err="1">
                <a:effectLst/>
                <a:latin typeface="OpenSans-Bold"/>
                <a:ea typeface="Times New Roman" panose="02020603050405020304" pitchFamily="18" charset="0"/>
                <a:cs typeface="Times New Roman" panose="02020603050405020304" pitchFamily="18" charset="0"/>
              </a:rPr>
              <a:t>Drob</a:t>
            </a:r>
            <a:r>
              <a:rPr lang="en-US" sz="1800" dirty="0">
                <a:effectLst/>
                <a:latin typeface="OpenSans-Bold"/>
                <a:ea typeface="Times New Roman" panose="02020603050405020304" pitchFamily="18" charset="0"/>
                <a:cs typeface="Times New Roman" panose="02020603050405020304" pitchFamily="18" charset="0"/>
              </a:rPr>
              <a:t> is best served cold with mustard and boiled eggs.</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45B41753-B600-7649-B4AF-A8A4C30C91F0}"/>
              </a:ext>
            </a:extLst>
          </p:cNvPr>
          <p:cNvPicPr>
            <a:picLocks noChangeAspect="1"/>
          </p:cNvPicPr>
          <p:nvPr/>
        </p:nvPicPr>
        <p:blipFill>
          <a:blip r:embed="rId2"/>
          <a:stretch>
            <a:fillRect/>
          </a:stretch>
        </p:blipFill>
        <p:spPr>
          <a:xfrm>
            <a:off x="983733" y="1690201"/>
            <a:ext cx="5051594" cy="3346681"/>
          </a:xfrm>
          <a:prstGeom prst="rect">
            <a:avLst/>
          </a:prstGeom>
        </p:spPr>
      </p:pic>
    </p:spTree>
    <p:extLst>
      <p:ext uri="{BB962C8B-B14F-4D97-AF65-F5344CB8AC3E}">
        <p14:creationId xmlns="" xmlns:p14="http://schemas.microsoft.com/office/powerpoint/2010/main" val="79104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EECB9E0-495B-6A44-9AB9-0DC027061D7E}"/>
              </a:ext>
            </a:extLst>
          </p:cNvPr>
          <p:cNvSpPr>
            <a:spLocks noGrp="1"/>
          </p:cNvSpPr>
          <p:nvPr>
            <p:ph type="title"/>
          </p:nvPr>
        </p:nvSpPr>
        <p:spPr>
          <a:xfrm>
            <a:off x="-867284" y="145722"/>
            <a:ext cx="7958331" cy="473594"/>
          </a:xfrm>
        </p:spPr>
        <p:txBody>
          <a:bodyPr>
            <a:normAutofit/>
          </a:bodyPr>
          <a:lstStyle/>
          <a:p>
            <a:r>
              <a:rPr lang="en-US" sz="2400" dirty="0" err="1" smtClean="0">
                <a:effectLst/>
                <a:latin typeface="OpenSans-Regular"/>
                <a:ea typeface="Times New Roman" panose="02020603050405020304" pitchFamily="18" charset="0"/>
                <a:cs typeface="Times New Roman" panose="02020603050405020304" pitchFamily="18" charset="0"/>
              </a:rPr>
              <a:t>Tochitura</a:t>
            </a:r>
            <a:r>
              <a:rPr lang="en-US" sz="2400" dirty="0" smtClean="0">
                <a:effectLst/>
                <a:latin typeface="OpenSans-Regular"/>
                <a:ea typeface="Times New Roman" panose="02020603050405020304" pitchFamily="18" charset="0"/>
                <a:cs typeface="Times New Roman" panose="02020603050405020304" pitchFamily="18" charset="0"/>
              </a:rPr>
              <a:t> </a:t>
            </a:r>
            <a:r>
              <a:rPr lang="en-US" sz="2400" dirty="0" err="1">
                <a:effectLst/>
                <a:latin typeface="OpenSans-Regular"/>
                <a:ea typeface="Times New Roman" panose="02020603050405020304" pitchFamily="18" charset="0"/>
                <a:cs typeface="Times New Roman" panose="02020603050405020304" pitchFamily="18" charset="0"/>
              </a:rPr>
              <a:t>moldoveneasca</a:t>
            </a:r>
            <a:r>
              <a:rPr lang="en-US" sz="2400" dirty="0">
                <a:effectLst/>
                <a:latin typeface="OpenSans-Regular"/>
                <a:ea typeface="Times New Roman" panose="02020603050405020304" pitchFamily="18" charset="0"/>
                <a:cs typeface="Times New Roman" panose="02020603050405020304" pitchFamily="18" charset="0"/>
              </a:rPr>
              <a:t> (Moldavian Stew)</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A04A840D-F6E3-1C4F-B53C-B7E70394BF4E}"/>
              </a:ext>
            </a:extLst>
          </p:cNvPr>
          <p:cNvSpPr>
            <a:spLocks noGrp="1"/>
          </p:cNvSpPr>
          <p:nvPr>
            <p:ph idx="1"/>
          </p:nvPr>
        </p:nvSpPr>
        <p:spPr>
          <a:xfrm>
            <a:off x="6400800" y="-473594"/>
            <a:ext cx="4861513" cy="8306104"/>
          </a:xfrm>
        </p:spPr>
        <p:txBody>
          <a:bodyPr>
            <a:normAutofit/>
          </a:bodyPr>
          <a:lstStyle/>
          <a:p>
            <a:r>
              <a:rPr lang="en-US" sz="1800" dirty="0">
                <a:effectLst/>
                <a:latin typeface="OpenSans-Regular"/>
                <a:ea typeface="Times New Roman" panose="02020603050405020304" pitchFamily="18" charset="0"/>
                <a:cs typeface="Times New Roman" panose="02020603050405020304" pitchFamily="18" charset="0"/>
              </a:rPr>
              <a:t>There is nothing like the famous Moldavian stew, and there is no exaggeration in saying that this is </a:t>
            </a:r>
            <a:r>
              <a:rPr lang="en-US" sz="1800" dirty="0">
                <a:effectLst/>
                <a:latin typeface="OpenSans-Bold"/>
                <a:ea typeface="Times New Roman" panose="02020603050405020304" pitchFamily="18" charset="0"/>
                <a:cs typeface="Times New Roman" panose="02020603050405020304" pitchFamily="18" charset="0"/>
              </a:rPr>
              <a:t>the ultimate Romanian dish</a:t>
            </a:r>
            <a:r>
              <a:rPr lang="en-US" sz="1800" dirty="0">
                <a:effectLst/>
                <a:latin typeface="OpenSans-Regular"/>
                <a:ea typeface="Times New Roman" panose="02020603050405020304" pitchFamily="18" charset="0"/>
                <a:cs typeface="Times New Roman" panose="02020603050405020304" pitchFamily="18" charset="0"/>
              </a:rPr>
              <a:t>, as it combines the best traditional foods Romania has to offer: </a:t>
            </a:r>
            <a:r>
              <a:rPr lang="en-US" sz="1800" dirty="0" err="1">
                <a:effectLst/>
                <a:latin typeface="OpenSans-Regular"/>
                <a:ea typeface="Times New Roman" panose="02020603050405020304" pitchFamily="18" charset="0"/>
                <a:cs typeface="Times New Roman" panose="02020603050405020304" pitchFamily="18" charset="0"/>
              </a:rPr>
              <a:t>mamaliga</a:t>
            </a:r>
            <a:r>
              <a:rPr lang="en-US" sz="1800" dirty="0">
                <a:effectLst/>
                <a:latin typeface="OpenSans-Regular"/>
                <a:ea typeface="Times New Roman" panose="02020603050405020304" pitchFamily="18" charset="0"/>
                <a:cs typeface="Times New Roman" panose="02020603050405020304" pitchFamily="18" charset="0"/>
              </a:rPr>
              <a:t> (polenta), traditional salty fermented cheese, fried eggs, fried pork, traditional sausages, and pickles. It's the perfect combination of tastes and textures.</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Bold"/>
                <a:ea typeface="Times New Roman" panose="02020603050405020304" pitchFamily="18" charset="0"/>
                <a:cs typeface="Times New Roman" panose="02020603050405020304" pitchFamily="18" charset="0"/>
              </a:rPr>
              <a:t>It's Romania on a plate!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The stars of this traditional dish are the pork and sausages, which are best cooked over an open fire in a cast-iron stew pot, but they can also be fried in a skillet. Over the delicious meat is then added white wine, tomato paste, onions, garlic, and bay leaves.</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F4BDB0EC-7DE1-BA4E-8ED4-3FA7B8426812}"/>
              </a:ext>
            </a:extLst>
          </p:cNvPr>
          <p:cNvPicPr>
            <a:picLocks noChangeAspect="1"/>
          </p:cNvPicPr>
          <p:nvPr/>
        </p:nvPicPr>
        <p:blipFill>
          <a:blip r:embed="rId2"/>
          <a:stretch>
            <a:fillRect/>
          </a:stretch>
        </p:blipFill>
        <p:spPr>
          <a:xfrm>
            <a:off x="1167251" y="1583322"/>
            <a:ext cx="5081149" cy="3674478"/>
          </a:xfrm>
          <a:prstGeom prst="rect">
            <a:avLst/>
          </a:prstGeom>
        </p:spPr>
      </p:pic>
    </p:spTree>
    <p:extLst>
      <p:ext uri="{BB962C8B-B14F-4D97-AF65-F5344CB8AC3E}">
        <p14:creationId xmlns="" xmlns:p14="http://schemas.microsoft.com/office/powerpoint/2010/main" val="163279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F3C9EA3-A658-C94A-ACC5-DD3525D39AA5}"/>
              </a:ext>
            </a:extLst>
          </p:cNvPr>
          <p:cNvSpPr>
            <a:spLocks noGrp="1"/>
          </p:cNvSpPr>
          <p:nvPr>
            <p:ph type="title"/>
          </p:nvPr>
        </p:nvSpPr>
        <p:spPr>
          <a:xfrm>
            <a:off x="389561" y="134096"/>
            <a:ext cx="7958331" cy="1077229"/>
          </a:xfrm>
        </p:spPr>
        <p:txBody>
          <a:bodyPr>
            <a:normAutofit fontScale="90000"/>
          </a:bodyPr>
          <a:lstStyle/>
          <a:p>
            <a:r>
              <a:rPr lang="en-US" sz="4000">
                <a:effectLst/>
                <a:latin typeface="OpenSans-Regular"/>
                <a:ea typeface="Times New Roman" panose="02020603050405020304" pitchFamily="18" charset="0"/>
                <a:cs typeface="Times New Roman" panose="02020603050405020304" pitchFamily="18" charset="0"/>
              </a:rPr>
              <a:t>Papanasi with sour cream and jam</a:t>
            </a:r>
            <a:endParaRPr lang="ro-RO"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140EA592-8207-DF4F-9BEF-077B968F0D8C}"/>
              </a:ext>
            </a:extLst>
          </p:cNvPr>
          <p:cNvSpPr>
            <a:spLocks noGrp="1"/>
          </p:cNvSpPr>
          <p:nvPr>
            <p:ph idx="1"/>
          </p:nvPr>
        </p:nvSpPr>
        <p:spPr>
          <a:xfrm>
            <a:off x="7395346" y="-148239"/>
            <a:ext cx="3994473" cy="7006239"/>
          </a:xfrm>
        </p:spPr>
        <p:txBody>
          <a:bodyPr/>
          <a:lstStyle/>
          <a:p>
            <a:r>
              <a:rPr lang="en-US" sz="1800">
                <a:effectLst/>
                <a:latin typeface="OpenSans-Regular"/>
                <a:ea typeface="Times New Roman" panose="02020603050405020304" pitchFamily="18" charset="0"/>
                <a:cs typeface="Times New Roman" panose="02020603050405020304" pitchFamily="18" charset="0"/>
              </a:rPr>
              <a:t>A traditional dessert originating from the northern part of the country but popular among all Romanians, being available in almost every restaurant.</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OpenSans-Regular"/>
                <a:ea typeface="Times New Roman" panose="02020603050405020304" pitchFamily="18" charset="0"/>
                <a:cs typeface="Times New Roman" panose="02020603050405020304" pitchFamily="18" charset="0"/>
              </a:rPr>
              <a:t>Papanasi are a kind of </a:t>
            </a:r>
            <a:r>
              <a:rPr lang="en-US" sz="1800">
                <a:effectLst/>
                <a:latin typeface="OpenSans-Bold"/>
                <a:ea typeface="Times New Roman" panose="02020603050405020304" pitchFamily="18" charset="0"/>
                <a:cs typeface="Times New Roman" panose="02020603050405020304" pitchFamily="18" charset="0"/>
              </a:rPr>
              <a:t>fried cheese doughnuts best served hot, with sweet and sour cream, and preferably, blueberry jam</a:t>
            </a:r>
            <a:r>
              <a:rPr lang="en-US" sz="1800">
                <a:effectLst/>
                <a:latin typeface="OpenSans-Regular"/>
                <a:ea typeface="Times New Roman" panose="02020603050405020304" pitchFamily="18" charset="0"/>
                <a:cs typeface="Times New Roman" panose="02020603050405020304" pitchFamily="18" charset="0"/>
              </a:rPr>
              <a:t>. Maybe it doesn't sound too appetizing but the taste and the gummy texture combined with the blueberries' sourness is absolutely divine!</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4CDC1DE4-40FF-B346-A3BD-82C4CF2204F5}"/>
              </a:ext>
            </a:extLst>
          </p:cNvPr>
          <p:cNvPicPr>
            <a:picLocks noChangeAspect="1"/>
          </p:cNvPicPr>
          <p:nvPr/>
        </p:nvPicPr>
        <p:blipFill>
          <a:blip r:embed="rId2"/>
          <a:stretch>
            <a:fillRect/>
          </a:stretch>
        </p:blipFill>
        <p:spPr>
          <a:xfrm>
            <a:off x="986655" y="1211325"/>
            <a:ext cx="6329136" cy="4216787"/>
          </a:xfrm>
          <a:prstGeom prst="rect">
            <a:avLst/>
          </a:prstGeom>
        </p:spPr>
      </p:pic>
    </p:spTree>
    <p:extLst>
      <p:ext uri="{BB962C8B-B14F-4D97-AF65-F5344CB8AC3E}">
        <p14:creationId xmlns="" xmlns:p14="http://schemas.microsoft.com/office/powerpoint/2010/main" val="237939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485D9429-360D-9B4E-A2D2-C5483A7470A7}"/>
              </a:ext>
            </a:extLst>
          </p:cNvPr>
          <p:cNvSpPr>
            <a:spLocks noGrp="1"/>
          </p:cNvSpPr>
          <p:nvPr>
            <p:ph type="title"/>
          </p:nvPr>
        </p:nvSpPr>
        <p:spPr>
          <a:xfrm>
            <a:off x="-2925594" y="269441"/>
            <a:ext cx="9250194" cy="1077229"/>
          </a:xfrm>
        </p:spPr>
        <p:txBody>
          <a:bodyPr>
            <a:normAutofit/>
          </a:bodyPr>
          <a:lstStyle/>
          <a:p>
            <a:r>
              <a:rPr lang="en-US" sz="4000" b="1" dirty="0">
                <a:effectLst/>
                <a:latin typeface="OpenSans-Regular"/>
                <a:ea typeface="Times New Roman" panose="02020603050405020304" pitchFamily="18" charset="0"/>
                <a:cs typeface="Times New Roman" panose="02020603050405020304" pitchFamily="18" charset="0"/>
              </a:rPr>
              <a:t>Authentic pickles</a:t>
            </a:r>
            <a:endParaRPr lang="ro-RO"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04061E02-D624-5B42-9849-B2FE012E23BD}"/>
              </a:ext>
            </a:extLst>
          </p:cNvPr>
          <p:cNvSpPr>
            <a:spLocks noGrp="1"/>
          </p:cNvSpPr>
          <p:nvPr>
            <p:ph idx="1"/>
          </p:nvPr>
        </p:nvSpPr>
        <p:spPr>
          <a:xfrm>
            <a:off x="6248400" y="-1524000"/>
            <a:ext cx="4908874" cy="9453657"/>
          </a:xfrm>
        </p:spPr>
        <p:txBody>
          <a:bodyPr/>
          <a:lstStyle/>
          <a:p>
            <a:r>
              <a:rPr lang="en-US" sz="1800" dirty="0">
                <a:effectLst/>
                <a:latin typeface="OpenSans-Regular"/>
                <a:ea typeface="Times New Roman" panose="02020603050405020304" pitchFamily="18" charset="0"/>
                <a:cs typeface="Times New Roman" panose="02020603050405020304" pitchFamily="18" charset="0"/>
              </a:rPr>
              <a:t>Once autumn begins, every Romanian household in the countryside reaps what they </a:t>
            </a:r>
            <a:r>
              <a:rPr lang="en-US" sz="1800" dirty="0" smtClean="0">
                <a:latin typeface="OpenSans-Regular"/>
                <a:ea typeface="Times New Roman" panose="02020603050405020304" pitchFamily="18" charset="0"/>
                <a:cs typeface="Times New Roman" panose="02020603050405020304" pitchFamily="18" charset="0"/>
              </a:rPr>
              <a:t>gre</a:t>
            </a:r>
            <a:r>
              <a:rPr lang="en-US" sz="1800" dirty="0" smtClean="0">
                <a:effectLst/>
                <a:latin typeface="OpenSans-Regular"/>
                <a:ea typeface="Times New Roman" panose="02020603050405020304" pitchFamily="18" charset="0"/>
                <a:cs typeface="Times New Roman" panose="02020603050405020304" pitchFamily="18" charset="0"/>
              </a:rPr>
              <a:t>w </a:t>
            </a:r>
            <a:r>
              <a:rPr lang="en-US" sz="1800" dirty="0">
                <a:effectLst/>
                <a:latin typeface="OpenSans-Regular"/>
                <a:ea typeface="Times New Roman" panose="02020603050405020304" pitchFamily="18" charset="0"/>
                <a:cs typeface="Times New Roman" panose="02020603050405020304" pitchFamily="18" charset="0"/>
              </a:rPr>
              <a:t>and </a:t>
            </a:r>
            <a:r>
              <a:rPr lang="en-US" sz="1800" dirty="0" smtClean="0">
                <a:effectLst/>
                <a:latin typeface="OpenSans-Regular"/>
                <a:ea typeface="Times New Roman" panose="02020603050405020304" pitchFamily="18" charset="0"/>
                <a:cs typeface="Times New Roman" panose="02020603050405020304" pitchFamily="18" charset="0"/>
              </a:rPr>
              <a:t>prepares </a:t>
            </a:r>
            <a:r>
              <a:rPr lang="en-US" sz="1800" dirty="0">
                <a:effectLst/>
                <a:latin typeface="OpenSans-Regular"/>
                <a:ea typeface="Times New Roman" panose="02020603050405020304" pitchFamily="18" charset="0"/>
                <a:cs typeface="Times New Roman" panose="02020603050405020304" pitchFamily="18" charset="0"/>
              </a:rPr>
              <a:t>for the cold winter.</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And while dishes may differ from one region to another, preparing pickles is a tradition </a:t>
            </a:r>
            <a:r>
              <a:rPr lang="en-US" sz="1800" dirty="0" smtClean="0">
                <a:latin typeface="OpenSans-Regular"/>
                <a:ea typeface="Times New Roman" panose="02020603050405020304" pitchFamily="18" charset="0"/>
                <a:cs typeface="Times New Roman" panose="02020603050405020304" pitchFamily="18" charset="0"/>
              </a:rPr>
              <a:t>in </a:t>
            </a:r>
            <a:r>
              <a:rPr lang="en-US" sz="1800" dirty="0" smtClean="0">
                <a:effectLst/>
                <a:latin typeface="OpenSans-Regular"/>
                <a:ea typeface="Times New Roman" panose="02020603050405020304" pitchFamily="18" charset="0"/>
                <a:cs typeface="Times New Roman" panose="02020603050405020304" pitchFamily="18" charset="0"/>
              </a:rPr>
              <a:t>the </a:t>
            </a:r>
            <a:r>
              <a:rPr lang="en-US" sz="1800" dirty="0">
                <a:effectLst/>
                <a:latin typeface="OpenSans-Regular"/>
                <a:ea typeface="Times New Roman" panose="02020603050405020304" pitchFamily="18" charset="0"/>
                <a:cs typeface="Times New Roman" panose="02020603050405020304" pitchFamily="18" charset="0"/>
              </a:rPr>
              <a:t>whole country. The most common pickles are </a:t>
            </a:r>
            <a:r>
              <a:rPr lang="en-US" sz="1800" dirty="0">
                <a:effectLst/>
                <a:latin typeface="OpenSans-Bold"/>
                <a:ea typeface="Times New Roman" panose="02020603050405020304" pitchFamily="18" charset="0"/>
                <a:cs typeface="Times New Roman" panose="02020603050405020304" pitchFamily="18" charset="0"/>
              </a:rPr>
              <a:t>pickled cucumbers</a:t>
            </a:r>
            <a:r>
              <a:rPr lang="en-US" sz="1800" dirty="0">
                <a:effectLst/>
                <a:latin typeface="OpenSans-Regular"/>
                <a:ea typeface="Times New Roman" panose="02020603050405020304" pitchFamily="18" charset="0"/>
                <a:cs typeface="Times New Roman" panose="02020603050405020304" pitchFamily="18" charset="0"/>
              </a:rPr>
              <a:t>, but you can also use peppers, cauliflower, or cabbage.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The </a:t>
            </a:r>
            <a:r>
              <a:rPr lang="en-US" sz="1800" dirty="0" smtClean="0">
                <a:latin typeface="OpenSans-Regular"/>
                <a:ea typeface="Times New Roman" panose="02020603050405020304" pitchFamily="18" charset="0"/>
                <a:cs typeface="Times New Roman" panose="02020603050405020304" pitchFamily="18" charset="0"/>
              </a:rPr>
              <a:t>recipe</a:t>
            </a:r>
            <a:r>
              <a:rPr lang="en-US" sz="1800" dirty="0">
                <a:effectLst/>
                <a:latin typeface="OpenSans-Regular"/>
                <a:ea typeface="Times New Roman" panose="02020603050405020304" pitchFamily="18" charset="0"/>
                <a:cs typeface="Times New Roman" panose="02020603050405020304" pitchFamily="18" charset="0"/>
              </a:rPr>
              <a:t> for these delicious appetizers is really easy, and they are a perfect addition to the Romanian main course, dominated by pork.</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2DDFDA55-3C03-064A-9208-4AF96151FE17}"/>
              </a:ext>
            </a:extLst>
          </p:cNvPr>
          <p:cNvPicPr>
            <a:picLocks noChangeAspect="1"/>
          </p:cNvPicPr>
          <p:nvPr/>
        </p:nvPicPr>
        <p:blipFill>
          <a:blip r:embed="rId2"/>
          <a:stretch>
            <a:fillRect/>
          </a:stretch>
        </p:blipFill>
        <p:spPr>
          <a:xfrm>
            <a:off x="1038261" y="1897184"/>
            <a:ext cx="5057739" cy="3366992"/>
          </a:xfrm>
          <a:prstGeom prst="rect">
            <a:avLst/>
          </a:prstGeom>
        </p:spPr>
      </p:pic>
    </p:spTree>
    <p:extLst>
      <p:ext uri="{BB962C8B-B14F-4D97-AF65-F5344CB8AC3E}">
        <p14:creationId xmlns="" xmlns:p14="http://schemas.microsoft.com/office/powerpoint/2010/main" val="336646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D1899B9-A5B2-C64A-A8C9-BFCDB964CC32}"/>
              </a:ext>
            </a:extLst>
          </p:cNvPr>
          <p:cNvSpPr>
            <a:spLocks noGrp="1"/>
          </p:cNvSpPr>
          <p:nvPr>
            <p:ph type="title"/>
          </p:nvPr>
        </p:nvSpPr>
        <p:spPr>
          <a:xfrm>
            <a:off x="1047727" y="273228"/>
            <a:ext cx="10096545" cy="2469972"/>
          </a:xfrm>
        </p:spPr>
        <p:txBody>
          <a:bodyPr>
            <a:normAutofit/>
          </a:bodyPr>
          <a:lstStyle/>
          <a:p>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COZONAC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It’s a sweet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bread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which the Romanians usually cook and eat around big religious holidays such as Christmas or Easter (but also for big family meals or major personal events such as traditional weddings), and the traditional Easter dessert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pasca</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cake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with a sweet cottage cheese filling at the center).</a:t>
            </a:r>
            <a:endParaRPr lang="ro-RO"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5" descr="C:\Users\Tibi\Desktop\cozonac-pufos-cu-nuca-si-ciocolata.jpg"/>
          <p:cNvPicPr>
            <a:picLocks noGrp="1"/>
          </p:cNvPicPr>
          <p:nvPr>
            <p:ph idx="1"/>
          </p:nvPr>
        </p:nvPicPr>
        <p:blipFill>
          <a:blip r:embed="rId2"/>
          <a:srcRect/>
          <a:stretch>
            <a:fillRect/>
          </a:stretch>
        </p:blipFill>
        <p:spPr bwMode="auto">
          <a:xfrm>
            <a:off x="2514601" y="2514600"/>
            <a:ext cx="7065370" cy="3810000"/>
          </a:xfrm>
          <a:prstGeom prst="rect">
            <a:avLst/>
          </a:prstGeom>
          <a:noFill/>
          <a:ln w="9525">
            <a:noFill/>
            <a:miter lim="800000"/>
            <a:headEnd/>
            <a:tailEnd/>
          </a:ln>
        </p:spPr>
      </p:pic>
    </p:spTree>
    <p:extLst>
      <p:ext uri="{BB962C8B-B14F-4D97-AF65-F5344CB8AC3E}">
        <p14:creationId xmlns="" xmlns:p14="http://schemas.microsoft.com/office/powerpoint/2010/main" val="369759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a:extLst>
              <a:ext uri="{FF2B5EF4-FFF2-40B4-BE49-F238E27FC236}">
                <a16:creationId xmlns="" xmlns:a16="http://schemas.microsoft.com/office/drawing/2014/main" id="{4E72FE65-505A-5041-875D-43BEF3C7BFBF}"/>
              </a:ext>
            </a:extLst>
          </p:cNvPr>
          <p:cNvSpPr>
            <a:spLocks noGrp="1"/>
          </p:cNvSpPr>
          <p:nvPr>
            <p:ph idx="1"/>
          </p:nvPr>
        </p:nvSpPr>
        <p:spPr>
          <a:xfrm>
            <a:off x="1371600" y="668326"/>
            <a:ext cx="9448800" cy="5961074"/>
          </a:xfrm>
        </p:spPr>
        <p:txBody>
          <a:bodyPr>
            <a:noAutofit/>
          </a:bodyPr>
          <a:lstStyle/>
          <a:p>
            <a:pPr>
              <a:buNone/>
            </a:pPr>
            <a:endParaRPr lang="ro-RO" b="1"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effectLst/>
                <a:latin typeface="OpenSans-Regular"/>
                <a:ea typeface="Times New Roman" panose="02020603050405020304" pitchFamily="18" charset="0"/>
                <a:cs typeface="Times New Roman" panose="02020603050405020304" pitchFamily="18" charset="0"/>
              </a:rPr>
              <a:t>Coming to </a:t>
            </a:r>
            <a:r>
              <a:rPr lang="en-US" b="1" u="sng" dirty="0">
                <a:effectLst/>
                <a:latin typeface="OpenSans-Regular"/>
                <a:ea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Romania</a:t>
            </a:r>
            <a:r>
              <a:rPr lang="en-US" b="1" dirty="0">
                <a:effectLst/>
                <a:latin typeface="OpenSans-Regular"/>
                <a:ea typeface="Times New Roman" panose="02020603050405020304" pitchFamily="18" charset="0"/>
                <a:cs typeface="Times New Roman" panose="02020603050405020304" pitchFamily="18" charset="0"/>
              </a:rPr>
              <a:t> is a must for any travel enthusiast and food lover because there is such a richness in terms of traditional cuisine, that your senses will be absolutely spoiled with amazing and intense flavors. Romanian cuisine may not be as fancy as French cuisine, and it isn't too spicy or too complicated either. But it is interesting and inviting, and it is the perfect comfort food</a:t>
            </a:r>
            <a:r>
              <a:rPr lang="en-US" b="1" dirty="0" smtClean="0">
                <a:effectLst/>
                <a:latin typeface="OpenSans-Regular"/>
                <a:ea typeface="Times New Roman" panose="02020603050405020304" pitchFamily="18" charset="0"/>
                <a:cs typeface="Times New Roman" panose="02020603050405020304" pitchFamily="18" charset="0"/>
              </a:rPr>
              <a:t>!</a:t>
            </a:r>
            <a:endParaRPr lang="ro-RO" b="1"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effectLst/>
                <a:latin typeface="OpenSans-Regular"/>
                <a:ea typeface="Times New Roman" panose="02020603050405020304" pitchFamily="18" charset="0"/>
                <a:cs typeface="Times New Roman" panose="02020603050405020304" pitchFamily="18" charset="0"/>
              </a:rPr>
              <a:t>Pork is the most beloved "vegetable" but </a:t>
            </a:r>
            <a:r>
              <a:rPr lang="en-US" b="1" u="sng" dirty="0">
                <a:effectLst/>
                <a:latin typeface="OpenSans-Regular"/>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Romania </a:t>
            </a:r>
            <a:r>
              <a:rPr lang="en-US" b="1" dirty="0">
                <a:effectLst/>
                <a:latin typeface="OpenSans-Regular"/>
                <a:ea typeface="Times New Roman" panose="02020603050405020304" pitchFamily="18" charset="0"/>
                <a:cs typeface="Times New Roman" panose="02020603050405020304" pitchFamily="18" charset="0"/>
              </a:rPr>
              <a:t>also excels at soups and salads.</a:t>
            </a:r>
            <a:endParaRPr lang="ro-RO" b="1"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effectLst/>
                <a:latin typeface="OpenSans-Regular"/>
                <a:ea typeface="Times New Roman" panose="02020603050405020304" pitchFamily="18" charset="0"/>
                <a:cs typeface="Times New Roman" panose="02020603050405020304" pitchFamily="18" charset="0"/>
              </a:rPr>
              <a:t>The most peculiar thing about </a:t>
            </a:r>
            <a:r>
              <a:rPr lang="en-US" b="1" u="sng" dirty="0">
                <a:effectLst/>
                <a:latin typeface="OpenSans-Regular"/>
                <a:ea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Romanian food</a:t>
            </a:r>
            <a:r>
              <a:rPr lang="en-US" b="1" dirty="0">
                <a:effectLst/>
                <a:latin typeface="OpenSans-Regular"/>
                <a:ea typeface="Times New Roman" panose="02020603050405020304" pitchFamily="18" charset="0"/>
                <a:cs typeface="Times New Roman" panose="02020603050405020304" pitchFamily="18" charset="0"/>
              </a:rPr>
              <a:t> is that it has a very familiar taste, but at the same time it tastes like something you've never tried before. This is because the traditional cuisine is actually a mix of dishes and cooking techniques borrowed from neighboring cultures, such as Hungarian, German, Turkish and Slavic, but transformed and </a:t>
            </a:r>
            <a:r>
              <a:rPr lang="en-US" b="1" dirty="0" err="1">
                <a:effectLst/>
                <a:latin typeface="OpenSans-Regular"/>
                <a:ea typeface="Times New Roman" panose="02020603050405020304" pitchFamily="18" charset="0"/>
                <a:cs typeface="Times New Roman" panose="02020603050405020304" pitchFamily="18" charset="0"/>
              </a:rPr>
              <a:t>Romanised</a:t>
            </a:r>
            <a:r>
              <a:rPr lang="en-US" b="1" dirty="0">
                <a:effectLst/>
                <a:latin typeface="OpenSans-Regular"/>
                <a:ea typeface="Times New Roman" panose="02020603050405020304" pitchFamily="18" charset="0"/>
                <a:cs typeface="Times New Roman" panose="02020603050405020304" pitchFamily="18" charset="0"/>
              </a:rPr>
              <a:t> with local herbs and spices.</a:t>
            </a:r>
            <a:endParaRPr lang="ro-RO"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1837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032D9EA-12A9-0C42-8763-E2FA67F120F4}"/>
              </a:ext>
            </a:extLst>
          </p:cNvPr>
          <p:cNvSpPr>
            <a:spLocks noGrp="1"/>
          </p:cNvSpPr>
          <p:nvPr>
            <p:ph type="title"/>
          </p:nvPr>
        </p:nvSpPr>
        <p:spPr>
          <a:xfrm>
            <a:off x="582828" y="131521"/>
            <a:ext cx="4789094" cy="1115754"/>
          </a:xfrm>
        </p:spPr>
        <p:txBody>
          <a:bodyPr>
            <a:normAutofit fontScale="90000"/>
          </a:bodyPr>
          <a:lstStyle/>
          <a:p>
            <a:r>
              <a:rPr lang="en-US" sz="4800" b="1" dirty="0" smtClean="0">
                <a:effectLst/>
                <a:latin typeface="OpenSans-Regular"/>
                <a:ea typeface="Times New Roman" panose="02020603050405020304" pitchFamily="18" charset="0"/>
                <a:cs typeface="Times New Roman" panose="02020603050405020304" pitchFamily="18" charset="0"/>
              </a:rPr>
              <a:t> </a:t>
            </a:r>
            <a:r>
              <a:rPr lang="en-US" sz="4800" b="1" dirty="0" err="1">
                <a:effectLst/>
                <a:latin typeface="OpenSans-Regular"/>
                <a:ea typeface="Times New Roman" panose="02020603050405020304" pitchFamily="18" charset="0"/>
                <a:cs typeface="Times New Roman" panose="02020603050405020304" pitchFamily="18" charset="0"/>
              </a:rPr>
              <a:t>Sarmale</a:t>
            </a:r>
            <a:r>
              <a:rPr lang="en-US" sz="4800" b="1" dirty="0">
                <a:effectLst/>
                <a:latin typeface="OpenSans-Regular"/>
                <a:ea typeface="Times New Roman" panose="02020603050405020304" pitchFamily="18" charset="0"/>
                <a:cs typeface="Times New Roman" panose="02020603050405020304" pitchFamily="18" charset="0"/>
              </a:rPr>
              <a:t> (Cabbage Rolls)</a:t>
            </a:r>
            <a:endParaRPr lang="ro-RO" sz="4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2F3CAFA7-F382-C743-9466-B2AEEE263B31}"/>
              </a:ext>
            </a:extLst>
          </p:cNvPr>
          <p:cNvSpPr>
            <a:spLocks noGrp="1"/>
          </p:cNvSpPr>
          <p:nvPr>
            <p:ph idx="1"/>
          </p:nvPr>
        </p:nvSpPr>
        <p:spPr>
          <a:xfrm>
            <a:off x="5470716" y="582499"/>
            <a:ext cx="5923016" cy="5693001"/>
          </a:xfrm>
        </p:spPr>
        <p:txBody>
          <a:bodyPr>
            <a:noAutofit/>
          </a:bodyPr>
          <a:lstStyle/>
          <a:p>
            <a:r>
              <a:rPr lang="en-US" sz="1400" b="1" dirty="0">
                <a:effectLst/>
                <a:latin typeface="OpenSans-Regular"/>
                <a:ea typeface="Times New Roman" panose="02020603050405020304" pitchFamily="18" charset="0"/>
                <a:cs typeface="Times New Roman" panose="02020603050405020304" pitchFamily="18" charset="0"/>
              </a:rPr>
              <a:t>Considered to be </a:t>
            </a:r>
            <a:r>
              <a:rPr lang="en-US" sz="1400" b="1" u="sng" dirty="0">
                <a:effectLst/>
                <a:latin typeface="OpenSans-Bold"/>
                <a:ea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Romania's</a:t>
            </a:r>
            <a:r>
              <a:rPr lang="en-US" sz="1400" b="1" dirty="0">
                <a:effectLst/>
                <a:latin typeface="OpenSans-Bold"/>
                <a:ea typeface="Times New Roman" panose="02020603050405020304" pitchFamily="18" charset="0"/>
                <a:cs typeface="Times New Roman" panose="02020603050405020304" pitchFamily="18" charset="0"/>
              </a:rPr>
              <a:t> national dish</a:t>
            </a:r>
            <a:r>
              <a:rPr lang="en-US" sz="1400" b="1" dirty="0">
                <a:effectLst/>
                <a:latin typeface="OpenSans-Regular"/>
                <a:ea typeface="Times New Roman" panose="02020603050405020304" pitchFamily="18" charset="0"/>
                <a:cs typeface="Times New Roman" panose="02020603050405020304" pitchFamily="18" charset="0"/>
              </a:rPr>
              <a:t>, these stuffed cabbage rolls are actually of Turkish origins, but the Romanians claim that theirs are the best.</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effectLst/>
                <a:latin typeface="OpenSans-Regular"/>
                <a:ea typeface="Times New Roman" panose="02020603050405020304" pitchFamily="18" charset="0"/>
                <a:cs typeface="Times New Roman" panose="02020603050405020304" pitchFamily="18" charset="0"/>
              </a:rPr>
              <a:t>The </a:t>
            </a:r>
            <a:r>
              <a:rPr lang="en-US" sz="1400" b="1" dirty="0">
                <a:effectLst/>
                <a:latin typeface="OpenSans-Regular"/>
                <a:ea typeface="Times New Roman" panose="02020603050405020304" pitchFamily="18" charset="0"/>
                <a:cs typeface="Times New Roman" panose="02020603050405020304" pitchFamily="18" charset="0"/>
              </a:rPr>
              <a:t>initial recipe was strongly modified over time until it reached what is considered to be now the perfect stuffing. A balanced mixture of rice and minced meat (usually pork or pork combined with beef) and other vegetables and local herbs is rolled in cabbage leaves or young grape leaves for a delicate flavor. </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effectLst/>
                <a:latin typeface="OpenSans-Regular"/>
                <a:ea typeface="Times New Roman" panose="02020603050405020304" pitchFamily="18" charset="0"/>
                <a:cs typeface="Times New Roman" panose="02020603050405020304" pitchFamily="18" charset="0"/>
              </a:rPr>
              <a:t>The </a:t>
            </a:r>
            <a:r>
              <a:rPr lang="en-US" sz="1400" b="1" dirty="0">
                <a:effectLst/>
                <a:latin typeface="OpenSans-Regular"/>
                <a:ea typeface="Times New Roman" panose="02020603050405020304" pitchFamily="18" charset="0"/>
                <a:cs typeface="Times New Roman" panose="02020603050405020304" pitchFamily="18" charset="0"/>
              </a:rPr>
              <a:t>tastiest cabbage rolls are those slowly cooked in clay pots in the oven, covered with a little water, some cabbage brine for sourness, and some slices of traditional bacon for a tasty smoky touch. Traditionally served with </a:t>
            </a:r>
            <a:r>
              <a:rPr lang="en-US" sz="1400" b="1" dirty="0" err="1">
                <a:effectLst/>
                <a:latin typeface="OpenSans-Regular"/>
                <a:ea typeface="Times New Roman" panose="02020603050405020304" pitchFamily="18" charset="0"/>
                <a:cs typeface="Times New Roman" panose="02020603050405020304" pitchFamily="18" charset="0"/>
              </a:rPr>
              <a:t>mamaliga</a:t>
            </a:r>
            <a:r>
              <a:rPr lang="en-US" sz="1400" b="1" dirty="0">
                <a:effectLst/>
                <a:latin typeface="OpenSans-Regular"/>
                <a:ea typeface="Times New Roman" panose="02020603050405020304" pitchFamily="18" charset="0"/>
                <a:cs typeface="Times New Roman" panose="02020603050405020304" pitchFamily="18" charset="0"/>
              </a:rPr>
              <a:t> (often translated as polenta, this is a corn flour mush replacing bread in many traditional dishes) and sour cream, the Romanian cabbage rolls are not only delicious, but very creamy, consistent, and extremely satisfying</a:t>
            </a:r>
            <a:r>
              <a:rPr lang="en-US" sz="1400" b="1" dirty="0" smtClean="0">
                <a:effectLst/>
                <a:latin typeface="OpenSans-Regular"/>
                <a:ea typeface="Times New Roman" panose="02020603050405020304" pitchFamily="18" charset="0"/>
                <a:cs typeface="Times New Roman" panose="02020603050405020304" pitchFamily="18" charset="0"/>
              </a:rPr>
              <a:t>.</a:t>
            </a:r>
            <a:endParaRPr lang="ro-RO" sz="1400" b="1" dirty="0">
              <a:effectLst/>
              <a:latin typeface="OpenSans-Regular"/>
              <a:ea typeface="Times New Roman" panose="02020603050405020304" pitchFamily="18" charset="0"/>
              <a:cs typeface="Times New Roman" panose="02020603050405020304" pitchFamily="18" charset="0"/>
            </a:endParaRPr>
          </a:p>
        </p:txBody>
      </p:sp>
      <p:pic>
        <p:nvPicPr>
          <p:cNvPr id="4" name="Imagine 4">
            <a:extLst>
              <a:ext uri="{FF2B5EF4-FFF2-40B4-BE49-F238E27FC236}">
                <a16:creationId xmlns="" xmlns:a16="http://schemas.microsoft.com/office/drawing/2014/main" id="{67C0B27C-354A-AC4D-BE76-FE9F930DBED8}"/>
              </a:ext>
            </a:extLst>
          </p:cNvPr>
          <p:cNvPicPr>
            <a:picLocks noChangeAspect="1"/>
          </p:cNvPicPr>
          <p:nvPr/>
        </p:nvPicPr>
        <p:blipFill rotWithShape="1">
          <a:blip r:embed="rId3"/>
          <a:srcRect l="3658"/>
          <a:stretch/>
        </p:blipFill>
        <p:spPr>
          <a:xfrm>
            <a:off x="1077316" y="2718694"/>
            <a:ext cx="4617057" cy="3192887"/>
          </a:xfrm>
          <a:prstGeom prst="rect">
            <a:avLst/>
          </a:prstGeom>
        </p:spPr>
      </p:pic>
    </p:spTree>
    <p:extLst>
      <p:ext uri="{BB962C8B-B14F-4D97-AF65-F5344CB8AC3E}">
        <p14:creationId xmlns="" xmlns:p14="http://schemas.microsoft.com/office/powerpoint/2010/main" val="687521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4DC0FA7D-F2CE-8444-9FDC-BAAC75F83B65}"/>
              </a:ext>
            </a:extLst>
          </p:cNvPr>
          <p:cNvSpPr>
            <a:spLocks noGrp="1"/>
          </p:cNvSpPr>
          <p:nvPr>
            <p:ph type="title"/>
          </p:nvPr>
        </p:nvSpPr>
        <p:spPr>
          <a:xfrm>
            <a:off x="831375" y="273228"/>
            <a:ext cx="6442537" cy="491808"/>
          </a:xfrm>
        </p:spPr>
        <p:txBody>
          <a:bodyPr>
            <a:normAutofit fontScale="90000"/>
          </a:bodyPr>
          <a:lstStyle/>
          <a:p>
            <a:r>
              <a:rPr lang="en-US" sz="4000" b="1" dirty="0" err="1" smtClean="0">
                <a:effectLst/>
                <a:latin typeface="OpenSans-Regular"/>
                <a:ea typeface="Times New Roman" panose="02020603050405020304" pitchFamily="18" charset="0"/>
                <a:cs typeface="Times New Roman" panose="02020603050405020304" pitchFamily="18" charset="0"/>
              </a:rPr>
              <a:t>Ciorba</a:t>
            </a:r>
            <a:r>
              <a:rPr lang="en-US" sz="4000" b="1" dirty="0" smtClean="0">
                <a:effectLst/>
                <a:latin typeface="OpenSans-Regular"/>
                <a:ea typeface="Times New Roman" panose="02020603050405020304" pitchFamily="18" charset="0"/>
                <a:cs typeface="Times New Roman" panose="02020603050405020304" pitchFamily="18" charset="0"/>
              </a:rPr>
              <a:t> </a:t>
            </a:r>
            <a:r>
              <a:rPr lang="en-US" sz="4000" b="1" dirty="0">
                <a:effectLst/>
                <a:latin typeface="OpenSans-Regular"/>
                <a:ea typeface="Times New Roman" panose="02020603050405020304" pitchFamily="18" charset="0"/>
                <a:cs typeface="Times New Roman" panose="02020603050405020304" pitchFamily="18" charset="0"/>
              </a:rPr>
              <a:t>de </a:t>
            </a:r>
            <a:r>
              <a:rPr lang="en-US" sz="4000" b="1" dirty="0" err="1">
                <a:effectLst/>
                <a:latin typeface="OpenSans-Regular"/>
                <a:ea typeface="Times New Roman" panose="02020603050405020304" pitchFamily="18" charset="0"/>
                <a:cs typeface="Times New Roman" panose="02020603050405020304" pitchFamily="18" charset="0"/>
              </a:rPr>
              <a:t>burta</a:t>
            </a:r>
            <a:r>
              <a:rPr lang="en-US" sz="4000" b="1" dirty="0">
                <a:effectLst/>
                <a:latin typeface="OpenSans-Regular"/>
                <a:ea typeface="Times New Roman" panose="02020603050405020304" pitchFamily="18" charset="0"/>
                <a:cs typeface="Times New Roman" panose="02020603050405020304" pitchFamily="18" charset="0"/>
              </a:rPr>
              <a:t> (tripe soup)</a:t>
            </a:r>
            <a:endParaRPr lang="ro-RO"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73326D1A-2FD8-F04C-B119-42A0430425C4}"/>
              </a:ext>
            </a:extLst>
          </p:cNvPr>
          <p:cNvSpPr>
            <a:spLocks noGrp="1"/>
          </p:cNvSpPr>
          <p:nvPr>
            <p:ph idx="1"/>
          </p:nvPr>
        </p:nvSpPr>
        <p:spPr>
          <a:xfrm>
            <a:off x="5664909" y="218408"/>
            <a:ext cx="5560975" cy="6639592"/>
          </a:xfrm>
        </p:spPr>
        <p:txBody>
          <a:bodyPr/>
          <a:lstStyle/>
          <a:p>
            <a:r>
              <a:rPr lang="en-US" sz="1800" dirty="0">
                <a:effectLst/>
                <a:latin typeface="OpenSans-Regular"/>
                <a:ea typeface="Times New Roman" panose="02020603050405020304" pitchFamily="18" charset="0"/>
                <a:cs typeface="Times New Roman" panose="02020603050405020304" pitchFamily="18" charset="0"/>
              </a:rPr>
              <a:t>When it comes to tripe soup, you either </a:t>
            </a:r>
            <a:r>
              <a:rPr lang="en-US" sz="1800" dirty="0">
                <a:effectLst/>
                <a:latin typeface="OpenSans-Bold"/>
                <a:ea typeface="Times New Roman" panose="02020603050405020304" pitchFamily="18" charset="0"/>
                <a:cs typeface="Times New Roman" panose="02020603050405020304" pitchFamily="18" charset="0"/>
              </a:rPr>
              <a:t>love it or hate it.</a:t>
            </a:r>
            <a:r>
              <a:rPr lang="en-US" sz="1800" dirty="0">
                <a:effectLst/>
                <a:latin typeface="OpenSans-Regular"/>
                <a:ea typeface="Times New Roman" panose="02020603050405020304" pitchFamily="18" charset="0"/>
                <a:cs typeface="Times New Roman" panose="02020603050405020304" pitchFamily="18" charset="0"/>
              </a:rPr>
              <a:t> This traditional food has a very strong aroma and a velvety texture which is the result of several hours of work. Besides the beef tripe, this dish also uses beef and pork legs which, are boiled for several hours in order to obtain the delicious soup.</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1800" dirty="0" smtClean="0">
                <a:latin typeface="OpenSans-Regular"/>
                <a:ea typeface="Times New Roman" panose="02020603050405020304" pitchFamily="18" charset="0"/>
                <a:cs typeface="Times New Roman" panose="02020603050405020304" pitchFamily="18" charset="0"/>
              </a:rPr>
              <a:t> </a:t>
            </a:r>
            <a:r>
              <a:rPr lang="en-US" sz="1800" dirty="0" smtClean="0">
                <a:latin typeface="OpenSans-Regular"/>
                <a:ea typeface="Times New Roman" panose="02020603050405020304" pitchFamily="18" charset="0"/>
                <a:cs typeface="Times New Roman" panose="02020603050405020304" pitchFamily="18" charset="0"/>
              </a:rPr>
              <a:t>     </a:t>
            </a:r>
            <a:r>
              <a:rPr lang="en-US" sz="1800" dirty="0" smtClean="0">
                <a:latin typeface="OpenSans-Regular"/>
                <a:ea typeface="Times New Roman" panose="02020603050405020304" pitchFamily="18" charset="0"/>
                <a:cs typeface="Times New Roman" panose="02020603050405020304" pitchFamily="18" charset="0"/>
              </a:rPr>
              <a:t>T</a:t>
            </a:r>
            <a:r>
              <a:rPr lang="en-US" sz="1800" dirty="0" smtClean="0">
                <a:effectLst/>
                <a:latin typeface="OpenSans-Regular"/>
                <a:ea typeface="Times New Roman" panose="02020603050405020304" pitchFamily="18" charset="0"/>
                <a:cs typeface="Times New Roman" panose="02020603050405020304" pitchFamily="18" charset="0"/>
              </a:rPr>
              <a:t>he </a:t>
            </a:r>
            <a:r>
              <a:rPr lang="en-US" sz="1800" dirty="0">
                <a:effectLst/>
                <a:latin typeface="OpenSans-Regular"/>
                <a:ea typeface="Times New Roman" panose="02020603050405020304" pitchFamily="18" charset="0"/>
                <a:cs typeface="Times New Roman" panose="02020603050405020304" pitchFamily="18" charset="0"/>
              </a:rPr>
              <a:t>tripe is not the most important part of the dish, but the soup itself. Besides the bones, several vegetables are used to obtain its delicious taste, such as carrots, bell peppers, hot peppers, celery, and parsley.</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Close to the end, a couple of garlic cloves are added in order to enrich the flavor, and everything is served with sour cream, hot peppers, and toast.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1AD3D2A6-1097-2C4B-979B-F4BC0ECF217F}"/>
              </a:ext>
            </a:extLst>
          </p:cNvPr>
          <p:cNvPicPr>
            <a:picLocks noChangeAspect="1"/>
          </p:cNvPicPr>
          <p:nvPr/>
        </p:nvPicPr>
        <p:blipFill rotWithShape="1">
          <a:blip r:embed="rId2"/>
          <a:srcRect l="20792" r="10438"/>
          <a:stretch/>
        </p:blipFill>
        <p:spPr>
          <a:xfrm>
            <a:off x="1153625" y="1469808"/>
            <a:ext cx="4269998" cy="4136791"/>
          </a:xfrm>
          <a:prstGeom prst="rect">
            <a:avLst/>
          </a:prstGeom>
        </p:spPr>
      </p:pic>
    </p:spTree>
    <p:extLst>
      <p:ext uri="{BB962C8B-B14F-4D97-AF65-F5344CB8AC3E}">
        <p14:creationId xmlns="" xmlns:p14="http://schemas.microsoft.com/office/powerpoint/2010/main" val="11180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E568FFE-73EA-0243-A29A-B4E8667E25FC}"/>
              </a:ext>
            </a:extLst>
          </p:cNvPr>
          <p:cNvSpPr>
            <a:spLocks noGrp="1"/>
          </p:cNvSpPr>
          <p:nvPr>
            <p:ph type="title"/>
          </p:nvPr>
        </p:nvSpPr>
        <p:spPr>
          <a:xfrm>
            <a:off x="648853" y="37937"/>
            <a:ext cx="9333347" cy="1028863"/>
          </a:xfrm>
        </p:spPr>
        <p:txBody>
          <a:bodyPr>
            <a:normAutofit/>
          </a:bodyPr>
          <a:lstStyle/>
          <a:p>
            <a:r>
              <a:rPr lang="en-US" sz="4000" dirty="0" smtClean="0">
                <a:effectLst/>
                <a:latin typeface="OpenSans-Regular"/>
                <a:ea typeface="Times New Roman" panose="02020603050405020304" pitchFamily="18" charset="0"/>
                <a:cs typeface="Times New Roman" panose="02020603050405020304" pitchFamily="18" charset="0"/>
              </a:rPr>
              <a:t> </a:t>
            </a:r>
            <a:r>
              <a:rPr lang="en-US" sz="4000" dirty="0" err="1">
                <a:effectLst/>
                <a:latin typeface="OpenSans-Regular"/>
                <a:ea typeface="Times New Roman" panose="02020603050405020304" pitchFamily="18" charset="0"/>
                <a:cs typeface="Times New Roman" panose="02020603050405020304" pitchFamily="18" charset="0"/>
              </a:rPr>
              <a:t>Ciorba</a:t>
            </a:r>
            <a:r>
              <a:rPr lang="en-US" sz="4000" dirty="0">
                <a:effectLst/>
                <a:latin typeface="OpenSans-Regular"/>
                <a:ea typeface="Times New Roman" panose="02020603050405020304" pitchFamily="18" charset="0"/>
                <a:cs typeface="Times New Roman" panose="02020603050405020304" pitchFamily="18" charset="0"/>
              </a:rPr>
              <a:t> </a:t>
            </a:r>
            <a:r>
              <a:rPr lang="en-US" sz="4000" dirty="0" err="1" smtClean="0">
                <a:effectLst/>
                <a:latin typeface="OpenSans-Regular"/>
                <a:ea typeface="Times New Roman" panose="02020603050405020304" pitchFamily="18" charset="0"/>
                <a:cs typeface="Times New Roman" panose="02020603050405020304" pitchFamily="18" charset="0"/>
              </a:rPr>
              <a:t>Radauteana</a:t>
            </a:r>
            <a:r>
              <a:rPr lang="en-US" sz="4000" dirty="0">
                <a:effectLst/>
                <a:latin typeface="OpenSans-Regular"/>
                <a:ea typeface="Times New Roman" panose="02020603050405020304" pitchFamily="18" charset="0"/>
                <a:cs typeface="Times New Roman" panose="02020603050405020304" pitchFamily="18" charset="0"/>
              </a:rPr>
              <a:t> (</a:t>
            </a:r>
            <a:r>
              <a:rPr lang="en-US" sz="4000" dirty="0" err="1">
                <a:effectLst/>
                <a:latin typeface="OpenSans-Regular"/>
                <a:ea typeface="Times New Roman" panose="02020603050405020304" pitchFamily="18" charset="0"/>
                <a:cs typeface="Times New Roman" panose="02020603050405020304" pitchFamily="18" charset="0"/>
              </a:rPr>
              <a:t>Radauti</a:t>
            </a:r>
            <a:r>
              <a:rPr lang="en-US" sz="4000" dirty="0">
                <a:effectLst/>
                <a:latin typeface="OpenSans-Regular"/>
                <a:ea typeface="Times New Roman" panose="02020603050405020304" pitchFamily="18" charset="0"/>
                <a:cs typeface="Times New Roman" panose="02020603050405020304" pitchFamily="18" charset="0"/>
              </a:rPr>
              <a:t> Soup)</a:t>
            </a:r>
            <a:endParaRPr lang="ro-R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CF1F4C09-9C61-9340-906C-CCF9086FE14F}"/>
              </a:ext>
            </a:extLst>
          </p:cNvPr>
          <p:cNvSpPr>
            <a:spLocks noGrp="1"/>
          </p:cNvSpPr>
          <p:nvPr>
            <p:ph idx="1"/>
          </p:nvPr>
        </p:nvSpPr>
        <p:spPr>
          <a:xfrm>
            <a:off x="6203724" y="1567737"/>
            <a:ext cx="5244268" cy="3565835"/>
          </a:xfrm>
        </p:spPr>
        <p:txBody>
          <a:bodyPr>
            <a:noAutofit/>
          </a:bodyPr>
          <a:lstStyle/>
          <a:p>
            <a:r>
              <a:rPr lang="en-US" sz="1400" b="1" dirty="0" err="1">
                <a:effectLst/>
                <a:latin typeface="OpenSans-Regular"/>
                <a:ea typeface="Times New Roman" panose="02020603050405020304" pitchFamily="18" charset="0"/>
                <a:cs typeface="Times New Roman" panose="02020603050405020304" pitchFamily="18" charset="0"/>
              </a:rPr>
              <a:t>Ciorbă</a:t>
            </a:r>
            <a:r>
              <a:rPr lang="en-US" sz="1400" b="1" dirty="0">
                <a:effectLst/>
                <a:latin typeface="OpenSans-Regular"/>
                <a:ea typeface="Times New Roman" panose="02020603050405020304" pitchFamily="18" charset="0"/>
                <a:cs typeface="Times New Roman" panose="02020603050405020304" pitchFamily="18" charset="0"/>
              </a:rPr>
              <a:t> refers to a type of traditional soup which can be served in many different ways, depending on the ingredients used. But the one called </a:t>
            </a:r>
            <a:r>
              <a:rPr lang="en-US" sz="1400" b="1" dirty="0" err="1">
                <a:effectLst/>
                <a:latin typeface="OpenSans-Regular"/>
                <a:ea typeface="Times New Roman" panose="02020603050405020304" pitchFamily="18" charset="0"/>
                <a:cs typeface="Times New Roman" panose="02020603050405020304" pitchFamily="18" charset="0"/>
              </a:rPr>
              <a:t>rădăuțeană</a:t>
            </a:r>
            <a:r>
              <a:rPr lang="en-US" sz="1400" b="1" dirty="0">
                <a:effectLst/>
                <a:latin typeface="OpenSans-Regular"/>
                <a:ea typeface="Times New Roman" panose="02020603050405020304" pitchFamily="18" charset="0"/>
                <a:cs typeface="Times New Roman" panose="02020603050405020304" pitchFamily="18" charset="0"/>
              </a:rPr>
              <a:t> is among the most appreciated in Romania.</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a:effectLst/>
                <a:latin typeface="OpenSans-Bold"/>
                <a:ea typeface="Times New Roman" panose="02020603050405020304" pitchFamily="18" charset="0"/>
                <a:cs typeface="Times New Roman" panose="02020603050405020304" pitchFamily="18" charset="0"/>
              </a:rPr>
              <a:t>"Invented" in the late '70s in the city of </a:t>
            </a:r>
            <a:r>
              <a:rPr lang="en-US" sz="1400" b="1" dirty="0" err="1">
                <a:effectLst/>
                <a:latin typeface="OpenSans-Bold"/>
                <a:ea typeface="Times New Roman" panose="02020603050405020304" pitchFamily="18" charset="0"/>
                <a:cs typeface="Times New Roman" panose="02020603050405020304" pitchFamily="18" charset="0"/>
              </a:rPr>
              <a:t>Radauti</a:t>
            </a:r>
            <a:r>
              <a:rPr lang="en-US" sz="1400" b="1" dirty="0">
                <a:effectLst/>
                <a:latin typeface="OpenSans-Regular"/>
                <a:ea typeface="Times New Roman" panose="02020603050405020304" pitchFamily="18" charset="0"/>
                <a:cs typeface="Times New Roman" panose="02020603050405020304" pitchFamily="18" charset="0"/>
              </a:rPr>
              <a:t>, this dish is actually an alternative to the above-mentioned soup - the tripe soup, which was considered to be too heavy and many people didn't enjoy the particular flavor of the tripe. So instead of tripe, </a:t>
            </a:r>
            <a:r>
              <a:rPr lang="en-US" sz="1400" b="1" dirty="0" err="1">
                <a:effectLst/>
                <a:latin typeface="OpenSans-Regular"/>
                <a:ea typeface="Times New Roman" panose="02020603050405020304" pitchFamily="18" charset="0"/>
                <a:cs typeface="Times New Roman" panose="02020603050405020304" pitchFamily="18" charset="0"/>
              </a:rPr>
              <a:t>ciorba</a:t>
            </a:r>
            <a:r>
              <a:rPr lang="en-US" sz="1400" b="1" dirty="0">
                <a:effectLst/>
                <a:latin typeface="OpenSans-Regular"/>
                <a:ea typeface="Times New Roman" panose="02020603050405020304" pitchFamily="18" charset="0"/>
                <a:cs typeface="Times New Roman" panose="02020603050405020304" pitchFamily="18" charset="0"/>
              </a:rPr>
              <a:t> </a:t>
            </a:r>
            <a:r>
              <a:rPr lang="en-US" sz="1400" b="1" dirty="0" err="1">
                <a:effectLst/>
                <a:latin typeface="OpenSans-Regular"/>
                <a:ea typeface="Times New Roman" panose="02020603050405020304" pitchFamily="18" charset="0"/>
                <a:cs typeface="Times New Roman" panose="02020603050405020304" pitchFamily="18" charset="0"/>
              </a:rPr>
              <a:t>rădăuțeană</a:t>
            </a:r>
            <a:r>
              <a:rPr lang="en-US" sz="1400" b="1" dirty="0">
                <a:effectLst/>
                <a:latin typeface="OpenSans-Regular"/>
                <a:ea typeface="Times New Roman" panose="02020603050405020304" pitchFamily="18" charset="0"/>
                <a:cs typeface="Times New Roman" panose="02020603050405020304" pitchFamily="18" charset="0"/>
              </a:rPr>
              <a:t> uses chicken breast</a:t>
            </a:r>
            <a:r>
              <a:rPr lang="en-US" sz="1400" b="1" dirty="0" smtClean="0">
                <a:effectLst/>
                <a:latin typeface="OpenSans-Regular"/>
                <a:ea typeface="Times New Roman" panose="02020603050405020304" pitchFamily="18" charset="0"/>
                <a:cs typeface="Times New Roman" panose="02020603050405020304" pitchFamily="18" charset="0"/>
              </a:rPr>
              <a:t>.</a:t>
            </a:r>
            <a:r>
              <a:rPr lang="en-US" sz="1400" b="1" dirty="0">
                <a:effectLst/>
                <a:latin typeface="OpenSans-Regular"/>
                <a:ea typeface="Times New Roman" panose="02020603050405020304" pitchFamily="18" charset="0"/>
                <a:cs typeface="Times New Roman" panose="02020603050405020304" pitchFamily="18" charset="0"/>
              </a:rPr>
              <a:t> </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a:effectLst/>
                <a:latin typeface="OpenSans-Regular"/>
                <a:ea typeface="Times New Roman" panose="02020603050405020304" pitchFamily="18" charset="0"/>
                <a:cs typeface="Times New Roman" panose="02020603050405020304" pitchFamily="18" charset="0"/>
              </a:rPr>
              <a:t>To keep it simple, this dish has plenty of sour cream and garlic in it, and for the specific sour taste, vinegar is used. It's a delicious soup, not too fatty and not too heavy either, but a whole meal in itself.</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a:effectLst/>
                <a:latin typeface="OpenSans-Regular"/>
                <a:ea typeface="Times New Roman" panose="02020603050405020304" pitchFamily="18" charset="0"/>
                <a:cs typeface="Times New Roman" panose="02020603050405020304" pitchFamily="18" charset="0"/>
              </a:rPr>
              <a:t>Best served with homemade bread.</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B75508E5-1612-F249-B05F-C80C9FA700F1}"/>
              </a:ext>
            </a:extLst>
          </p:cNvPr>
          <p:cNvPicPr>
            <a:picLocks noChangeAspect="1"/>
          </p:cNvPicPr>
          <p:nvPr/>
        </p:nvPicPr>
        <p:blipFill rotWithShape="1">
          <a:blip r:embed="rId2"/>
          <a:srcRect l="13140"/>
          <a:stretch/>
        </p:blipFill>
        <p:spPr>
          <a:xfrm>
            <a:off x="1036716" y="1767047"/>
            <a:ext cx="4906884" cy="3338353"/>
          </a:xfrm>
          <a:prstGeom prst="rect">
            <a:avLst/>
          </a:prstGeom>
        </p:spPr>
      </p:pic>
    </p:spTree>
    <p:extLst>
      <p:ext uri="{BB962C8B-B14F-4D97-AF65-F5344CB8AC3E}">
        <p14:creationId xmlns="" xmlns:p14="http://schemas.microsoft.com/office/powerpoint/2010/main" val="238066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0242C13-756D-7E4A-AC59-A0027E40B4F4}"/>
              </a:ext>
            </a:extLst>
          </p:cNvPr>
          <p:cNvSpPr>
            <a:spLocks noGrp="1"/>
          </p:cNvSpPr>
          <p:nvPr>
            <p:ph type="title"/>
          </p:nvPr>
        </p:nvSpPr>
        <p:spPr>
          <a:xfrm>
            <a:off x="-3979166" y="269441"/>
            <a:ext cx="7958331" cy="1077229"/>
          </a:xfrm>
        </p:spPr>
        <p:txBody>
          <a:bodyPr>
            <a:normAutofit/>
          </a:bodyPr>
          <a:lstStyle/>
          <a:p>
            <a:r>
              <a:rPr lang="en-US" sz="4000" b="1" dirty="0" smtClean="0">
                <a:effectLst/>
                <a:latin typeface="OpenSans-Regular"/>
                <a:ea typeface="Times New Roman" panose="02020603050405020304" pitchFamily="18" charset="0"/>
                <a:cs typeface="Times New Roman" panose="02020603050405020304" pitchFamily="18" charset="0"/>
              </a:rPr>
              <a:t> </a:t>
            </a:r>
            <a:r>
              <a:rPr lang="en-US" sz="4000" b="1" dirty="0" err="1">
                <a:effectLst/>
                <a:latin typeface="OpenSans-Regular"/>
                <a:ea typeface="Times New Roman" panose="02020603050405020304" pitchFamily="18" charset="0"/>
                <a:cs typeface="Times New Roman" panose="02020603050405020304" pitchFamily="18" charset="0"/>
              </a:rPr>
              <a:t>Balmos</a:t>
            </a:r>
            <a:endParaRPr lang="ro-RO"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F06C07F2-F08B-9C41-8E4D-5681304AE76D}"/>
              </a:ext>
            </a:extLst>
          </p:cNvPr>
          <p:cNvSpPr>
            <a:spLocks noGrp="1"/>
          </p:cNvSpPr>
          <p:nvPr>
            <p:ph idx="1"/>
          </p:nvPr>
        </p:nvSpPr>
        <p:spPr>
          <a:xfrm>
            <a:off x="6848893" y="-591992"/>
            <a:ext cx="4395206" cy="7449992"/>
          </a:xfrm>
        </p:spPr>
        <p:txBody>
          <a:bodyPr/>
          <a:lstStyle/>
          <a:p>
            <a:r>
              <a:rPr lang="en-US" sz="1800">
                <a:effectLst/>
                <a:latin typeface="OpenSans-Bold"/>
                <a:ea typeface="Times New Roman" panose="02020603050405020304" pitchFamily="18" charset="0"/>
                <a:cs typeface="Times New Roman" panose="02020603050405020304" pitchFamily="18" charset="0"/>
              </a:rPr>
              <a:t>100% Romanian, balmoș is a traditional shepherd dish</a:t>
            </a:r>
            <a:r>
              <a:rPr lang="en-US" sz="1800">
                <a:effectLst/>
                <a:latin typeface="OpenSans-Regular"/>
                <a:ea typeface="Times New Roman" panose="02020603050405020304" pitchFamily="18" charset="0"/>
                <a:cs typeface="Times New Roman" panose="02020603050405020304" pitchFamily="18" charset="0"/>
              </a:rPr>
              <a:t>, a genuine tribute to the famous mamaliga, which will blow your mind when tasting it. It's fatty, it's buttery and sticky,  it's soft and silky like a cream but heavy and rich in taste, and it has tons of cheese in it.</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OpenSans-Regular"/>
                <a:ea typeface="Times New Roman" panose="02020603050405020304" pitchFamily="18" charset="0"/>
                <a:cs typeface="Times New Roman" panose="02020603050405020304" pitchFamily="18" charset="0"/>
              </a:rPr>
              <a:t>And it's incredibly easy to make if you have the right ingredients!</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OpenSans-Regular"/>
                <a:ea typeface="Times New Roman" panose="02020603050405020304" pitchFamily="18" charset="0"/>
                <a:cs typeface="Times New Roman" panose="02020603050405020304" pitchFamily="18" charset="0"/>
              </a:rPr>
              <a:t>Sour cream is boiled with butter and a bit of salt for a couple of minutes. Then, the corn flour is added until it is properly boiled with no lumps in it, and finally, plenty of salty traditional fermented cheese is added.</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B82771F6-03FF-4843-9B08-3F45D3DB8C40}"/>
              </a:ext>
            </a:extLst>
          </p:cNvPr>
          <p:cNvPicPr>
            <a:picLocks noChangeAspect="1"/>
          </p:cNvPicPr>
          <p:nvPr/>
        </p:nvPicPr>
        <p:blipFill>
          <a:blip r:embed="rId2"/>
          <a:stretch>
            <a:fillRect/>
          </a:stretch>
        </p:blipFill>
        <p:spPr>
          <a:xfrm>
            <a:off x="1011858" y="1452032"/>
            <a:ext cx="5934613" cy="3953936"/>
          </a:xfrm>
          <a:prstGeom prst="rect">
            <a:avLst/>
          </a:prstGeom>
        </p:spPr>
      </p:pic>
      <p:sp>
        <p:nvSpPr>
          <p:cNvPr id="8" name="CasetăText 7">
            <a:extLst>
              <a:ext uri="{FF2B5EF4-FFF2-40B4-BE49-F238E27FC236}">
                <a16:creationId xmlns="" xmlns:a16="http://schemas.microsoft.com/office/drawing/2014/main" id="{C16CEA1F-70A2-CF42-AC00-5757CEBD210B}"/>
              </a:ext>
            </a:extLst>
          </p:cNvPr>
          <p:cNvSpPr txBox="1"/>
          <p:nvPr/>
        </p:nvSpPr>
        <p:spPr>
          <a:xfrm>
            <a:off x="1312205" y="5805866"/>
            <a:ext cx="9307221" cy="1157496"/>
          </a:xfrm>
          <a:prstGeom prst="rect">
            <a:avLst/>
          </a:prstGeom>
          <a:noFill/>
        </p:spPr>
        <p:txBody>
          <a:bodyPr wrap="square">
            <a:spAutoFit/>
          </a:bodyPr>
          <a:lstStyle/>
          <a:p>
            <a:pPr algn="just">
              <a:lnSpc>
                <a:spcPct val="115000"/>
              </a:lnSpc>
              <a:spcAft>
                <a:spcPts val="1000"/>
              </a:spcAft>
            </a:pPr>
            <a:r>
              <a:rPr lang="en-US" sz="1800">
                <a:effectLst/>
                <a:latin typeface="OpenSans-Regular"/>
                <a:ea typeface="Times New Roman" panose="02020603050405020304" pitchFamily="18" charset="0"/>
                <a:cs typeface="Times New Roman" panose="02020603050405020304" pitchFamily="18" charset="0"/>
              </a:rPr>
              <a:t>Served extra hot, with some butter and sweet cheese on top, balmoș is the perfect dish for cold winter nights when all you want is something truly tasty and comforting.</a:t>
            </a:r>
            <a:endParaRPr lang="ro-RO"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a:effectLst/>
                <a:latin typeface="OpenSans-Regular"/>
                <a:ea typeface="Times New Roman" panose="02020603050405020304" pitchFamily="18" charset="0"/>
                <a:cs typeface="Times New Roman" panose="02020603050405020304" pitchFamily="18" charset="0"/>
              </a:rPr>
              <a:t> </a:t>
            </a:r>
            <a:endParaRPr lang="ro-RO"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42518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D26B18C-587D-D148-8BF1-057AC1AEA90F}"/>
              </a:ext>
            </a:extLst>
          </p:cNvPr>
          <p:cNvSpPr>
            <a:spLocks noGrp="1"/>
          </p:cNvSpPr>
          <p:nvPr>
            <p:ph type="title"/>
          </p:nvPr>
        </p:nvSpPr>
        <p:spPr>
          <a:xfrm>
            <a:off x="-320830" y="269441"/>
            <a:ext cx="8931430" cy="1077229"/>
          </a:xfrm>
        </p:spPr>
        <p:txBody>
          <a:bodyPr>
            <a:noAutofit/>
          </a:bodyPr>
          <a:lstStyle/>
          <a:p>
            <a:r>
              <a:rPr lang="en-US" sz="3200" b="1" dirty="0" smtClean="0">
                <a:effectLst/>
                <a:latin typeface="OpenSans-Regular"/>
                <a:ea typeface="Times New Roman" panose="02020603050405020304" pitchFamily="18" charset="0"/>
                <a:cs typeface="Times New Roman" panose="02020603050405020304" pitchFamily="18" charset="0"/>
              </a:rPr>
              <a:t>   </a:t>
            </a:r>
            <a:r>
              <a:rPr lang="en-US" sz="3200" b="1" dirty="0" err="1" smtClean="0">
                <a:effectLst/>
                <a:latin typeface="OpenSans-Regular"/>
                <a:ea typeface="Times New Roman" panose="02020603050405020304" pitchFamily="18" charset="0"/>
                <a:cs typeface="Times New Roman" panose="02020603050405020304" pitchFamily="18" charset="0"/>
              </a:rPr>
              <a:t>Jumari</a:t>
            </a:r>
            <a:r>
              <a:rPr lang="en-US" sz="3200" b="1" dirty="0" smtClean="0">
                <a:effectLst/>
                <a:latin typeface="OpenSans-Regular"/>
                <a:ea typeface="Times New Roman" panose="02020603050405020304" pitchFamily="18" charset="0"/>
                <a:cs typeface="Times New Roman" panose="02020603050405020304" pitchFamily="18" charset="0"/>
              </a:rPr>
              <a:t> </a:t>
            </a:r>
            <a:r>
              <a:rPr lang="en-US" sz="3200" b="1" dirty="0">
                <a:effectLst/>
                <a:latin typeface="OpenSans-Regular"/>
                <a:ea typeface="Times New Roman" panose="02020603050405020304" pitchFamily="18" charset="0"/>
                <a:cs typeface="Times New Roman" panose="02020603050405020304" pitchFamily="18" charset="0"/>
              </a:rPr>
              <a:t>(Smoked bacon and greaves)</a:t>
            </a:r>
            <a:endParaRPr lang="ro-RO"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2A955DB7-8EC6-1843-8C65-2D44BBBF4080}"/>
              </a:ext>
            </a:extLst>
          </p:cNvPr>
          <p:cNvSpPr>
            <a:spLocks noGrp="1"/>
          </p:cNvSpPr>
          <p:nvPr>
            <p:ph idx="1"/>
          </p:nvPr>
        </p:nvSpPr>
        <p:spPr>
          <a:xfrm>
            <a:off x="6429944" y="-765037"/>
            <a:ext cx="5014520" cy="8943633"/>
          </a:xfrm>
        </p:spPr>
        <p:txBody>
          <a:bodyPr>
            <a:normAutofit/>
          </a:bodyPr>
          <a:lstStyle/>
          <a:p>
            <a:r>
              <a:rPr lang="en-US" sz="1800" dirty="0">
                <a:effectLst/>
                <a:latin typeface="OpenSans-Regular"/>
                <a:ea typeface="Times New Roman" panose="02020603050405020304" pitchFamily="18" charset="0"/>
                <a:cs typeface="Times New Roman" panose="02020603050405020304" pitchFamily="18" charset="0"/>
              </a:rPr>
              <a:t>This is a traditional Romanian appetizer made, of course, from pork.</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In Romania, the traditional bacon is called </a:t>
            </a:r>
            <a:r>
              <a:rPr lang="en-US" sz="1800" dirty="0" err="1">
                <a:effectLst/>
                <a:latin typeface="OpenSans-Regular"/>
                <a:ea typeface="Times New Roman" panose="02020603050405020304" pitchFamily="18" charset="0"/>
                <a:cs typeface="Times New Roman" panose="02020603050405020304" pitchFamily="18" charset="0"/>
              </a:rPr>
              <a:t>slănină</a:t>
            </a:r>
            <a:r>
              <a:rPr lang="en-US" sz="1800" dirty="0">
                <a:effectLst/>
                <a:latin typeface="OpenSans-Regular"/>
                <a:ea typeface="Times New Roman" panose="02020603050405020304" pitchFamily="18" charset="0"/>
                <a:cs typeface="Times New Roman" panose="02020603050405020304" pitchFamily="18" charset="0"/>
              </a:rPr>
              <a:t>, and it is actually </a:t>
            </a:r>
            <a:r>
              <a:rPr lang="en-US" sz="1800" dirty="0">
                <a:effectLst/>
                <a:latin typeface="OpenSans-Bold"/>
                <a:ea typeface="Times New Roman" panose="02020603050405020304" pitchFamily="18" charset="0"/>
                <a:cs typeface="Times New Roman" panose="02020603050405020304" pitchFamily="18" charset="0"/>
              </a:rPr>
              <a:t>smoked salty pig fat</a:t>
            </a:r>
            <a:r>
              <a:rPr lang="en-US" sz="1800" dirty="0">
                <a:effectLst/>
                <a:latin typeface="OpenSans-Regular"/>
                <a:ea typeface="Times New Roman" panose="02020603050405020304" pitchFamily="18" charset="0"/>
                <a:cs typeface="Times New Roman" panose="02020603050405020304" pitchFamily="18" charset="0"/>
              </a:rPr>
              <a:t> flavored with garlic, pepper, paprika, and several other spices, and it's a dish usually prepared by all Romanian families for the winter time</a:t>
            </a:r>
            <a:r>
              <a:rPr lang="en-US" sz="1800" dirty="0" smtClean="0">
                <a:effectLst/>
                <a:latin typeface="OpenSans-Regular"/>
                <a:ea typeface="Times New Roman" panose="02020603050405020304" pitchFamily="18" charset="0"/>
                <a:cs typeface="Times New Roman" panose="02020603050405020304" pitchFamily="18" charset="0"/>
              </a:rPr>
              <a: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The frying crunchy version is called </a:t>
            </a:r>
            <a:r>
              <a:rPr lang="en-US" sz="1800" dirty="0" err="1">
                <a:effectLst/>
                <a:latin typeface="OpenSans-Regular"/>
                <a:ea typeface="Times New Roman" panose="02020603050405020304" pitchFamily="18" charset="0"/>
                <a:cs typeface="Times New Roman" panose="02020603050405020304" pitchFamily="18" charset="0"/>
              </a:rPr>
              <a:t>jumari</a:t>
            </a:r>
            <a:r>
              <a:rPr lang="en-US" sz="1800" dirty="0">
                <a:effectLst/>
                <a:latin typeface="OpenSans-Regular"/>
                <a:ea typeface="Times New Roman" panose="02020603050405020304" pitchFamily="18" charset="0"/>
                <a:cs typeface="Times New Roman" panose="02020603050405020304" pitchFamily="18" charset="0"/>
              </a:rPr>
              <a:t>, meaning greaves, and along with </a:t>
            </a:r>
            <a:r>
              <a:rPr lang="en-US" sz="1800" dirty="0" err="1">
                <a:effectLst/>
                <a:latin typeface="OpenSans-Regular"/>
                <a:ea typeface="Times New Roman" panose="02020603050405020304" pitchFamily="18" charset="0"/>
                <a:cs typeface="Times New Roman" panose="02020603050405020304" pitchFamily="18" charset="0"/>
              </a:rPr>
              <a:t>slănină</a:t>
            </a:r>
            <a:r>
              <a:rPr lang="en-US" sz="1800" dirty="0">
                <a:effectLst/>
                <a:latin typeface="OpenSans-Regular"/>
                <a:ea typeface="Times New Roman" panose="02020603050405020304" pitchFamily="18" charset="0"/>
                <a:cs typeface="Times New Roman" panose="02020603050405020304" pitchFamily="18" charset="0"/>
              </a:rPr>
              <a:t>, accompanied with raw onions, homemade bread, and a shot of </a:t>
            </a:r>
            <a:r>
              <a:rPr lang="en-US" sz="1800" dirty="0" err="1">
                <a:effectLst/>
                <a:latin typeface="OpenSans-Regular"/>
                <a:ea typeface="Times New Roman" panose="02020603050405020304" pitchFamily="18" charset="0"/>
                <a:cs typeface="Times New Roman" panose="02020603050405020304" pitchFamily="18" charset="0"/>
              </a:rPr>
              <a:t>țuică</a:t>
            </a:r>
            <a:r>
              <a:rPr lang="en-US" sz="1800" dirty="0">
                <a:effectLst/>
                <a:latin typeface="OpenSans-Regular"/>
                <a:ea typeface="Times New Roman" panose="02020603050405020304" pitchFamily="18" charset="0"/>
                <a:cs typeface="Times New Roman" panose="02020603050405020304" pitchFamily="18" charset="0"/>
              </a:rPr>
              <a:t> (traditional plum brandy) as digestive, they make up for the perfect starter of an authentic Romanian meal.</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Bold"/>
                <a:ea typeface="Times New Roman" panose="02020603050405020304" pitchFamily="18" charset="0"/>
                <a:cs typeface="Times New Roman" panose="02020603050405020304" pitchFamily="18" charset="0"/>
              </a:rPr>
              <a:t>Definitely, a must try!</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8C58E317-6A79-6045-8284-DC191372E475}"/>
              </a:ext>
            </a:extLst>
          </p:cNvPr>
          <p:cNvPicPr>
            <a:picLocks noChangeAspect="1"/>
          </p:cNvPicPr>
          <p:nvPr/>
        </p:nvPicPr>
        <p:blipFill>
          <a:blip r:embed="rId2"/>
          <a:stretch>
            <a:fillRect/>
          </a:stretch>
        </p:blipFill>
        <p:spPr>
          <a:xfrm>
            <a:off x="1100357" y="1529093"/>
            <a:ext cx="5387410" cy="3589362"/>
          </a:xfrm>
          <a:prstGeom prst="rect">
            <a:avLst/>
          </a:prstGeom>
        </p:spPr>
      </p:pic>
    </p:spTree>
    <p:extLst>
      <p:ext uri="{BB962C8B-B14F-4D97-AF65-F5344CB8AC3E}">
        <p14:creationId xmlns="" xmlns:p14="http://schemas.microsoft.com/office/powerpoint/2010/main" val="152695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4018E59B-B0C5-F645-9352-BC18C05A4337}"/>
              </a:ext>
            </a:extLst>
          </p:cNvPr>
          <p:cNvSpPr>
            <a:spLocks noGrp="1"/>
          </p:cNvSpPr>
          <p:nvPr>
            <p:ph type="title"/>
          </p:nvPr>
        </p:nvSpPr>
        <p:spPr>
          <a:xfrm>
            <a:off x="-4273515" y="269441"/>
            <a:ext cx="7958331" cy="1077229"/>
          </a:xfrm>
        </p:spPr>
        <p:txBody>
          <a:bodyPr>
            <a:normAutofit/>
          </a:bodyPr>
          <a:lstStyle/>
          <a:p>
            <a:r>
              <a:rPr lang="en-US" sz="4000" b="1" dirty="0" smtClean="0">
                <a:effectLst/>
                <a:latin typeface="OpenSans-Regular"/>
                <a:ea typeface="Times New Roman" panose="02020603050405020304" pitchFamily="18" charset="0"/>
                <a:cs typeface="Times New Roman" panose="02020603050405020304" pitchFamily="18" charset="0"/>
              </a:rPr>
              <a:t> </a:t>
            </a:r>
            <a:r>
              <a:rPr lang="en-US" sz="4000" b="1" dirty="0" err="1">
                <a:effectLst/>
                <a:latin typeface="OpenSans-Regular"/>
                <a:ea typeface="Times New Roman" panose="02020603050405020304" pitchFamily="18" charset="0"/>
                <a:cs typeface="Times New Roman" panose="02020603050405020304" pitchFamily="18" charset="0"/>
              </a:rPr>
              <a:t>Mici</a:t>
            </a:r>
            <a:endParaRPr lang="ro-RO"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AFCFE923-92B5-2945-AC37-0DE648F0EEBF}"/>
              </a:ext>
            </a:extLst>
          </p:cNvPr>
          <p:cNvSpPr>
            <a:spLocks noGrp="1"/>
          </p:cNvSpPr>
          <p:nvPr>
            <p:ph idx="1"/>
          </p:nvPr>
        </p:nvSpPr>
        <p:spPr>
          <a:xfrm>
            <a:off x="6303895" y="-761583"/>
            <a:ext cx="5239088" cy="8019216"/>
          </a:xfrm>
        </p:spPr>
        <p:txBody>
          <a:bodyPr>
            <a:normAutofit/>
          </a:bodyPr>
          <a:lstStyle/>
          <a:p>
            <a:r>
              <a:rPr lang="en-US" sz="1800" dirty="0" smtClean="0">
                <a:effectLst/>
                <a:latin typeface="OpenSans-Regular"/>
                <a:ea typeface="Times New Roman" panose="02020603050405020304" pitchFamily="18" charset="0"/>
                <a:cs typeface="Times New Roman" panose="02020603050405020304" pitchFamily="18" charset="0"/>
              </a:rPr>
              <a:t>This  is </a:t>
            </a:r>
            <a:r>
              <a:rPr lang="en-US" sz="1800" dirty="0">
                <a:effectLst/>
                <a:latin typeface="OpenSans-Regular"/>
                <a:ea typeface="Times New Roman" panose="02020603050405020304" pitchFamily="18" charset="0"/>
                <a:cs typeface="Times New Roman" panose="02020603050405020304" pitchFamily="18" charset="0"/>
              </a:rPr>
              <a:t>the most popular Romanian grill dish, and they are so loved that there is absolutely no Romanian who can imagine a proper barbecue without them. These </a:t>
            </a:r>
            <a:r>
              <a:rPr lang="en-US" sz="1800" dirty="0" err="1">
                <a:effectLst/>
                <a:latin typeface="OpenSans-Regular"/>
                <a:ea typeface="Times New Roman" panose="02020603050405020304" pitchFamily="18" charset="0"/>
                <a:cs typeface="Times New Roman" panose="02020603050405020304" pitchFamily="18" charset="0"/>
              </a:rPr>
              <a:t>caseless</a:t>
            </a:r>
            <a:r>
              <a:rPr lang="en-US" sz="1800" dirty="0">
                <a:effectLst/>
                <a:latin typeface="OpenSans-Regular"/>
                <a:ea typeface="Times New Roman" panose="02020603050405020304" pitchFamily="18" charset="0"/>
                <a:cs typeface="Times New Roman" panose="02020603050405020304" pitchFamily="18" charset="0"/>
              </a:rPr>
              <a:t> sausages are made of different combinations of ground meat, black pepper, and other spices, and they are grilled until they darken a little and become moist and soft</a:t>
            </a:r>
            <a:r>
              <a:rPr lang="en-US" sz="1800" dirty="0" smtClean="0">
                <a:effectLst/>
                <a:latin typeface="OpenSans-Regular"/>
                <a:ea typeface="Times New Roman" panose="02020603050405020304" pitchFamily="18" charset="0"/>
                <a:cs typeface="Times New Roman" panose="02020603050405020304" pitchFamily="18" charset="0"/>
              </a:rPr>
              <a: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Sans-Regular"/>
                <a:ea typeface="Times New Roman" panose="02020603050405020304" pitchFamily="18" charset="0"/>
                <a:cs typeface="Times New Roman" panose="02020603050405020304" pitchFamily="18" charset="0"/>
              </a:rPr>
              <a:t>They are served simply with mustard and bread. You can find </a:t>
            </a:r>
            <a:r>
              <a:rPr lang="en-US" sz="1800" dirty="0" err="1">
                <a:effectLst/>
                <a:latin typeface="OpenSans-Regular"/>
                <a:ea typeface="Times New Roman" panose="02020603050405020304" pitchFamily="18" charset="0"/>
                <a:cs typeface="Times New Roman" panose="02020603050405020304" pitchFamily="18" charset="0"/>
              </a:rPr>
              <a:t>mici</a:t>
            </a:r>
            <a:r>
              <a:rPr lang="en-US" sz="1800" dirty="0">
                <a:effectLst/>
                <a:latin typeface="OpenSans-Regular"/>
                <a:ea typeface="Times New Roman" panose="02020603050405020304" pitchFamily="18" charset="0"/>
                <a:cs typeface="Times New Roman" panose="02020603050405020304" pitchFamily="18" charset="0"/>
              </a:rPr>
              <a:t> in restaurants, in fast foods, in street food shops or you just can buy the mixture from any grocery store, fresh or frozen, ready to be grilled or fried whenever you feel like it.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1800" dirty="0" smtClean="0">
                <a:effectLst/>
                <a:latin typeface="OpenSans-Regular"/>
                <a:ea typeface="Times New Roman" panose="02020603050405020304" pitchFamily="18" charset="0"/>
                <a:cs typeface="Times New Roman" panose="02020603050405020304" pitchFamily="18" charset="0"/>
              </a:rPr>
              <a:t>     And </a:t>
            </a:r>
            <a:r>
              <a:rPr lang="en-US" sz="1800" dirty="0">
                <a:effectLst/>
                <a:latin typeface="OpenSans-Regular"/>
                <a:ea typeface="Times New Roman" panose="02020603050405020304" pitchFamily="18" charset="0"/>
                <a:cs typeface="Times New Roman" panose="02020603050405020304" pitchFamily="18" charset="0"/>
              </a:rPr>
              <a:t>for extra satisfaction, wash them down with a cold pint of </a:t>
            </a:r>
            <a:r>
              <a:rPr lang="en-US" sz="1800" u="sng" dirty="0">
                <a:effectLst/>
                <a:latin typeface="OpenSans-Regular"/>
                <a:ea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Romanian beer</a:t>
            </a:r>
            <a:r>
              <a:rPr lang="en-US" sz="1800" dirty="0">
                <a:effectLst/>
                <a:latin typeface="OpenSans-Regular"/>
                <a:ea typeface="Times New Roman" panose="02020603050405020304" pitchFamily="18" charset="0"/>
                <a:cs typeface="Times New Roman" panose="02020603050405020304" pitchFamily="18" charset="0"/>
              </a:rPr>
              <a: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B81A1871-4B99-DE49-BC08-9C77ABBD68FC}"/>
              </a:ext>
            </a:extLst>
          </p:cNvPr>
          <p:cNvPicPr>
            <a:picLocks noChangeAspect="1"/>
          </p:cNvPicPr>
          <p:nvPr/>
        </p:nvPicPr>
        <p:blipFill>
          <a:blip r:embed="rId3"/>
          <a:stretch>
            <a:fillRect/>
          </a:stretch>
        </p:blipFill>
        <p:spPr>
          <a:xfrm>
            <a:off x="1047370" y="1145600"/>
            <a:ext cx="5318317" cy="3543329"/>
          </a:xfrm>
          <a:prstGeom prst="rect">
            <a:avLst/>
          </a:prstGeom>
        </p:spPr>
      </p:pic>
    </p:spTree>
    <p:extLst>
      <p:ext uri="{BB962C8B-B14F-4D97-AF65-F5344CB8AC3E}">
        <p14:creationId xmlns="" xmlns:p14="http://schemas.microsoft.com/office/powerpoint/2010/main" val="123939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12A27808-09DC-D943-8806-79F724FBBB25}"/>
              </a:ext>
            </a:extLst>
          </p:cNvPr>
          <p:cNvSpPr>
            <a:spLocks noGrp="1"/>
          </p:cNvSpPr>
          <p:nvPr>
            <p:ph type="title"/>
          </p:nvPr>
        </p:nvSpPr>
        <p:spPr>
          <a:xfrm>
            <a:off x="717434" y="134096"/>
            <a:ext cx="7958331" cy="612725"/>
          </a:xfrm>
        </p:spPr>
        <p:txBody>
          <a:bodyPr>
            <a:normAutofit fontScale="90000"/>
          </a:bodyPr>
          <a:lstStyle/>
          <a:p>
            <a:r>
              <a:rPr lang="en-US" sz="3200">
                <a:effectLst/>
                <a:latin typeface="OpenSans-Regular"/>
                <a:ea typeface="Times New Roman" panose="02020603050405020304" pitchFamily="18" charset="0"/>
                <a:cs typeface="Times New Roman" panose="02020603050405020304" pitchFamily="18" charset="0"/>
              </a:rPr>
              <a:t>8. Salata de vinete (Roasted Eggplant Salad)</a:t>
            </a:r>
            <a:endParaRPr lang="ro-RO"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stituent conținut 2">
            <a:extLst>
              <a:ext uri="{FF2B5EF4-FFF2-40B4-BE49-F238E27FC236}">
                <a16:creationId xmlns="" xmlns:a16="http://schemas.microsoft.com/office/drawing/2014/main" id="{B4D8F9E9-776E-4A41-A396-33A6ACD3821A}"/>
              </a:ext>
            </a:extLst>
          </p:cNvPr>
          <p:cNvSpPr>
            <a:spLocks noGrp="1"/>
          </p:cNvSpPr>
          <p:nvPr>
            <p:ph idx="1"/>
          </p:nvPr>
        </p:nvSpPr>
        <p:spPr>
          <a:xfrm>
            <a:off x="6553200" y="-2003666"/>
            <a:ext cx="4921366" cy="11293387"/>
          </a:xfrm>
        </p:spPr>
        <p:txBody>
          <a:bodyPr/>
          <a:lstStyle/>
          <a:p>
            <a:r>
              <a:rPr lang="en-US" sz="1800" dirty="0">
                <a:effectLst/>
                <a:latin typeface="OpenSans-Regular"/>
                <a:ea typeface="Times New Roman" panose="02020603050405020304" pitchFamily="18" charset="0"/>
                <a:cs typeface="Times New Roman" panose="02020603050405020304" pitchFamily="18" charset="0"/>
              </a:rPr>
              <a:t>One of </a:t>
            </a:r>
            <a:r>
              <a:rPr lang="en-US" sz="1800" dirty="0">
                <a:effectLst/>
                <a:latin typeface="OpenSans-Bold"/>
                <a:ea typeface="Times New Roman" panose="02020603050405020304" pitchFamily="18" charset="0"/>
                <a:cs typeface="Times New Roman" panose="02020603050405020304" pitchFamily="18" charset="0"/>
              </a:rPr>
              <a:t>the most cooked and eaten Romanian appetizers</a:t>
            </a:r>
            <a:r>
              <a:rPr lang="en-US" sz="1800" dirty="0">
                <a:effectLst/>
                <a:latin typeface="OpenSans-Regular"/>
                <a:ea typeface="Times New Roman" panose="02020603050405020304" pitchFamily="18" charset="0"/>
                <a:cs typeface="Times New Roman" panose="02020603050405020304" pitchFamily="18" charset="0"/>
              </a:rPr>
              <a:t>, the eggplant salad is the perfect choice for a quick snack and an amazing starter for a traditional Christmas dinner. It is easy and cheap to make, and you can top it with </a:t>
            </a:r>
            <a:r>
              <a:rPr lang="en-US" sz="1800" dirty="0" smtClean="0">
                <a:effectLst/>
                <a:latin typeface="OpenSans-Regular"/>
                <a:ea typeface="Times New Roman" panose="02020603050405020304" pitchFamily="18" charset="0"/>
                <a:cs typeface="Times New Roman" panose="02020603050405020304" pitchFamily="18" charset="0"/>
              </a:rPr>
              <a:t>tomatoes.</a:t>
            </a:r>
          </a:p>
          <a:p>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OpenSans-Regular"/>
                <a:ea typeface="Times New Roman" panose="02020603050405020304" pitchFamily="18" charset="0"/>
                <a:cs typeface="Times New Roman" panose="02020603050405020304" pitchFamily="18" charset="0"/>
              </a:rPr>
              <a:t>The </a:t>
            </a:r>
            <a:r>
              <a:rPr lang="en-US" sz="1800" dirty="0">
                <a:effectLst/>
                <a:latin typeface="OpenSans-Regular"/>
                <a:ea typeface="Times New Roman" panose="02020603050405020304" pitchFamily="18" charset="0"/>
                <a:cs typeface="Times New Roman" panose="02020603050405020304" pitchFamily="18" charset="0"/>
              </a:rPr>
              <a:t>traditional way to prepare this appetizer is to roast the eggplants on a grill until they become really soft, but you can also roast them on the stove top or bake them in the oven. Afterward, all you have to do is remove the skin, chop them, and dress them either with sunflower oil and chopped onions or mayonnaise and garlic.</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4">
            <a:extLst>
              <a:ext uri="{FF2B5EF4-FFF2-40B4-BE49-F238E27FC236}">
                <a16:creationId xmlns="" xmlns:a16="http://schemas.microsoft.com/office/drawing/2014/main" id="{85DC4BF5-238D-5449-80C4-5171B2B012D5}"/>
              </a:ext>
            </a:extLst>
          </p:cNvPr>
          <p:cNvPicPr>
            <a:picLocks noChangeAspect="1"/>
          </p:cNvPicPr>
          <p:nvPr/>
        </p:nvPicPr>
        <p:blipFill>
          <a:blip r:embed="rId2"/>
          <a:stretch>
            <a:fillRect/>
          </a:stretch>
        </p:blipFill>
        <p:spPr>
          <a:xfrm>
            <a:off x="1052473" y="1383512"/>
            <a:ext cx="5119727" cy="4090975"/>
          </a:xfrm>
          <a:prstGeom prst="rect">
            <a:avLst/>
          </a:prstGeom>
        </p:spPr>
      </p:pic>
    </p:spTree>
    <p:extLst>
      <p:ext uri="{BB962C8B-B14F-4D97-AF65-F5344CB8AC3E}">
        <p14:creationId xmlns="" xmlns:p14="http://schemas.microsoft.com/office/powerpoint/2010/main" val="1208980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63</TotalTime>
  <Words>505</Words>
  <Application>Microsoft Office PowerPoint</Application>
  <PresentationFormat>Custom</PresentationFormat>
  <Paragraphs>54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Madison</vt:lpstr>
      <vt:lpstr>ROMANIAN  TRADITIONAL FOOD </vt:lpstr>
      <vt:lpstr>Slide 2</vt:lpstr>
      <vt:lpstr> Sarmale (Cabbage Rolls)</vt:lpstr>
      <vt:lpstr>Ciorba de burta (tripe soup)</vt:lpstr>
      <vt:lpstr> Ciorba Radauteana (Radauti Soup)</vt:lpstr>
      <vt:lpstr> Balmos</vt:lpstr>
      <vt:lpstr>   Jumari (Smoked bacon and greaves)</vt:lpstr>
      <vt:lpstr> Mici</vt:lpstr>
      <vt:lpstr>8. Salata de vinete (Roasted Eggplant Salad)</vt:lpstr>
      <vt:lpstr>Drob de miel (Lamb Drob)</vt:lpstr>
      <vt:lpstr>Tochitura moldoveneasca (Moldavian Stew)</vt:lpstr>
      <vt:lpstr>Papanasi with sour cream and jam</vt:lpstr>
      <vt:lpstr>Authentic pickles</vt:lpstr>
      <vt:lpstr>  COZONAC – It’s a sweet bread , which the Romanians usually cook and eat around big religious holidays such as Christmas or Easter (but also for big family meals or major personal events such as traditional weddings), and the traditional Easter dessert pasca cake with a sweet cottage cheese filling at the center).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ROMANIAN  FOOD </dc:title>
  <dc:creator>Utilizator necunoscut</dc:creator>
  <cp:lastModifiedBy>Tibi</cp:lastModifiedBy>
  <cp:revision>20</cp:revision>
  <dcterms:created xsi:type="dcterms:W3CDTF">2021-03-11T11:39:24Z</dcterms:created>
  <dcterms:modified xsi:type="dcterms:W3CDTF">2021-03-22T15:44:59Z</dcterms:modified>
</cp:coreProperties>
</file>